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0"/>
  </p:notesMasterIdLst>
  <p:handoutMasterIdLst>
    <p:handoutMasterId r:id="rId21"/>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4" roundtripDataSignature="AMtx7mgaiHlaXgwbOdUzl6gAO7liJh8cF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814" autoAdjust="0"/>
    <p:restoredTop sz="94660"/>
  </p:normalViewPr>
  <p:slideViewPr>
    <p:cSldViewPr snapToGrid="0">
      <p:cViewPr varScale="1">
        <p:scale>
          <a:sx n="107" d="100"/>
          <a:sy n="107" d="100"/>
        </p:scale>
        <p:origin x="139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F3946DB-2A4B-4FD1-C0AA-0F540FE6690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85F34C2-F705-1223-FD1A-9DD749C94F4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8E5F1D0-C330-4953-8808-3CC03FD326D6}" type="datetimeFigureOut">
              <a:rPr lang="en-US" smtClean="0"/>
              <a:t>7/16/2024</a:t>
            </a:fld>
            <a:endParaRPr lang="en-US"/>
          </a:p>
        </p:txBody>
      </p:sp>
      <p:sp>
        <p:nvSpPr>
          <p:cNvPr id="4" name="Footer Placeholder 3">
            <a:extLst>
              <a:ext uri="{FF2B5EF4-FFF2-40B4-BE49-F238E27FC236}">
                <a16:creationId xmlns:a16="http://schemas.microsoft.com/office/drawing/2014/main" id="{FAF34477-C487-FE0E-A587-F0C04A93EE1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C531ACE-8496-14C0-9EDE-C94F61A35FD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197B890-9CB7-4C04-B5A8-3B5974352018}" type="slidenum">
              <a:rPr lang="en-US" smtClean="0"/>
              <a:t>‹#›</a:t>
            </a:fld>
            <a:endParaRPr lang="en-US"/>
          </a:p>
        </p:txBody>
      </p:sp>
    </p:spTree>
    <p:extLst>
      <p:ext uri="{BB962C8B-B14F-4D97-AF65-F5344CB8AC3E}">
        <p14:creationId xmlns:p14="http://schemas.microsoft.com/office/powerpoint/2010/main" val="4253435527"/>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hf sldNum="0" hdr="0" ftr="0" dt="0"/>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ikonmarket.com/market-research-report/pharmaceuticals-market-in-india-2020.html"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eph.org/know-how-to-properly-dispose-of-sharps/"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sciencephoto.com/media/640883/view/old-batteries"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dpw.lacounty.gov/epd/hhw/Batteries"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dpw.lacounty.gov/epd/cleanla/HHW.aspx"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pngtree.com/freepng/color-shading-motor-oil-design-diagram-icon_3854889.html"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ecycleatlanta.com/free-electronics-recycling-atlanta"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dpw.lacounty.gov/epd/hhw/Hhw"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naparecycling.com/residents/hhw-facility/"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nikkibush.com/being-able-to-ask-questions-is-at-the-heart-of-curiosity/"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clker.com/clipart-2195.html"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elephango.com/index.cfm/pg/k12learning/lcid/12026/Chores_Around_the_House"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dpw.lacounty.gov/epd/cleanla/HHW.aspx"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tvtropes.org/pmwiki/pmwiki.php/Main/ToxicTropes"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s://www.emedco.com/chemical-flammable-signs-danger-flammable-with-graphic-80390.html" TargetMode="External"/><Relationship Id="rId4" Type="http://schemas.openxmlformats.org/officeDocument/2006/relationships/hyperlink" Target="https://www.accuform.com/safety-sign/danger-corrosive-materials-danger-matires-corrosives-MCSA150"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reepik.com/free-vector/medicine-bottles-cartoon-style_24064993.htm#query=jar%20pills&amp;position=0&amp;from_view=keyword&amp;track=ais&amp;uuid=5fa4f86d-6256-4b09-aea3-3e7382e1b6d5"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hyperlink" Target="https://www.freepik.com/free-vector/painting-tools-equipment-realistic-composition-with-paint-cans_2873569.htm#query=paint%20gallons&amp;position=19&amp;from_view=search&amp;track=ais&amp;uuid=3834e46b-d54d-4ab9-9d21-14c3109c0088" TargetMode="External"/><Relationship Id="rId4" Type="http://schemas.openxmlformats.org/officeDocument/2006/relationships/hyperlink" Target="https://www.freepik.com/free-vector/bleach-containers-set_13682971.htm#page=6&amp;query=cleaning%20products&amp;position=37&amp;from_view=search&amp;track=ais&amp;uuid=9ac7285c-4d0b-4bbc-9148-274ad4edf107"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dpw.lacounty.gov/epd/hhw/Hhw"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dpw.lacounty.gov/epd/hhw/Paint"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quora.com/What-are-the-consequences-of-disposing-of-motor-oil-by-dumping-it-on-the-ground-instead-of-taking-it-to-a-disposal-site-or-recycling-center"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1ee5480e16a_0_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1ee5480e16a_0_9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Image Credits:</a:t>
            </a:r>
            <a:endParaRPr/>
          </a:p>
          <a:p>
            <a:pPr marL="0" lvl="0" indent="0" algn="l" rtl="0">
              <a:spcBef>
                <a:spcPts val="0"/>
              </a:spcBef>
              <a:spcAft>
                <a:spcPts val="0"/>
              </a:spcAft>
              <a:buNone/>
            </a:pPr>
            <a:r>
              <a:rPr lang="en-US"/>
              <a:t>Pharmaceuticals: </a:t>
            </a:r>
            <a:r>
              <a:rPr lang="en-US" u="sng">
                <a:solidFill>
                  <a:schemeClr val="hlink"/>
                </a:solidFill>
                <a:hlinkClick r:id="rId3"/>
              </a:rPr>
              <a:t>https://www.ikonmarket.com/market-research-report/pharmaceuticals-market-in-india-2020.html</a:t>
            </a:r>
            <a:endParaRPr/>
          </a:p>
          <a:p>
            <a:pPr marL="0" lvl="0" indent="0" algn="l" rtl="0">
              <a:spcBef>
                <a:spcPts val="0"/>
              </a:spcBef>
              <a:spcAft>
                <a:spcPts val="0"/>
              </a:spcAft>
              <a:buNone/>
            </a:pPr>
            <a:r>
              <a:rPr lang="en-US"/>
              <a:t>Sharps: </a:t>
            </a:r>
            <a:r>
              <a:rPr lang="en-US" u="sng">
                <a:solidFill>
                  <a:schemeClr val="hlink"/>
                </a:solidFill>
                <a:hlinkClick r:id="rId4"/>
              </a:rPr>
              <a:t>https://eph.org/know-how-to-properly-dispose-of-sharps/</a:t>
            </a:r>
            <a:endParaRPr/>
          </a:p>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1ee5480e16a_0_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1ee5480e16a_0_8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Image Credit:</a:t>
            </a:r>
            <a:endParaRPr/>
          </a:p>
          <a:p>
            <a:pPr marL="0" lvl="0" indent="0" algn="l" rtl="0">
              <a:spcBef>
                <a:spcPts val="0"/>
              </a:spcBef>
              <a:spcAft>
                <a:spcPts val="0"/>
              </a:spcAft>
              <a:buNone/>
            </a:pPr>
            <a:r>
              <a:rPr lang="en-US"/>
              <a:t>Batteries Picture: </a:t>
            </a:r>
            <a:r>
              <a:rPr lang="en-US" u="sng">
                <a:solidFill>
                  <a:schemeClr val="hlink"/>
                </a:solidFill>
                <a:hlinkClick r:id="rId3"/>
              </a:rPr>
              <a:t>https://www.sciencephoto.com/media/640883/view/old-batteries</a:t>
            </a:r>
            <a:endParaRPr/>
          </a:p>
          <a:p>
            <a:pPr marL="0" lvl="0" indent="0" algn="l" rtl="0">
              <a:spcBef>
                <a:spcPts val="0"/>
              </a:spcBef>
              <a:spcAft>
                <a:spcPts val="0"/>
              </a:spcAft>
              <a:buNone/>
            </a:pPr>
            <a:r>
              <a:rPr lang="en-US"/>
              <a:t>No Batteries: </a:t>
            </a:r>
            <a:r>
              <a:rPr lang="en-US" u="sng">
                <a:solidFill>
                  <a:schemeClr val="hlink"/>
                </a:solidFill>
                <a:hlinkClick r:id="rId4"/>
              </a:rPr>
              <a:t>https://dpw.lacounty.gov/epd/hhw/Batteries</a:t>
            </a:r>
            <a:endParaRPr/>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1ee5480e16a_0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1ee5480e16a_0_2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Image credit: </a:t>
            </a:r>
            <a:r>
              <a:rPr lang="en-US" u="sng">
                <a:solidFill>
                  <a:schemeClr val="hlink"/>
                </a:solidFill>
                <a:hlinkClick r:id="rId3"/>
              </a:rPr>
              <a:t>https://dpw.lacounty.gov/epd/cleanla/HHW.aspx</a:t>
            </a:r>
            <a:endParaRPr/>
          </a:p>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ee5480e16a_0_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1ee5480e16a_0_2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1ee5480e16a_0_1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1ee5480e16a_0_1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2ac596d1d1c_0_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2ac596d1d1c_0_1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Image Credits:</a:t>
            </a:r>
            <a:endParaRPr/>
          </a:p>
          <a:p>
            <a:pPr marL="0" lvl="0" indent="0" algn="l" rtl="0">
              <a:spcBef>
                <a:spcPts val="0"/>
              </a:spcBef>
              <a:spcAft>
                <a:spcPts val="0"/>
              </a:spcAft>
              <a:buNone/>
            </a:pPr>
            <a:r>
              <a:rPr lang="en-US"/>
              <a:t>Motor Oil: </a:t>
            </a:r>
            <a:r>
              <a:rPr lang="en-US" u="sng">
                <a:solidFill>
                  <a:schemeClr val="hlink"/>
                </a:solidFill>
                <a:hlinkClick r:id="rId3"/>
              </a:rPr>
              <a:t>https://pngtree.com/freepng/color-shading-motor-oil-design-diagram-icon_3854889.html</a:t>
            </a:r>
            <a:endParaRPr/>
          </a:p>
          <a:p>
            <a:pPr marL="0" lvl="0" indent="0" algn="l" rtl="0">
              <a:spcBef>
                <a:spcPts val="0"/>
              </a:spcBef>
              <a:spcAft>
                <a:spcPts val="0"/>
              </a:spcAft>
              <a:buNone/>
            </a:pPr>
            <a:r>
              <a:rPr lang="en-US"/>
              <a:t>Electronics: </a:t>
            </a:r>
            <a:r>
              <a:rPr lang="en-US" u="sng">
                <a:solidFill>
                  <a:schemeClr val="hlink"/>
                </a:solidFill>
                <a:hlinkClick r:id="rId4"/>
              </a:rPr>
              <a:t>https://www.ecycleatlanta.com/free-electronics-recycling-atlanta</a:t>
            </a:r>
            <a:endParaRPr/>
          </a:p>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1ee5480e16a_0_1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1ee5480e16a_0_1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Click on the links so that students can explore the various collection centers and events near them. Students will learn that many of the waste items reviewed today can be taken to permanent centers or temporary events.</a:t>
            </a:r>
            <a:endParaRPr dirty="0"/>
          </a:p>
          <a:p>
            <a:pPr marL="0" lvl="0" indent="0" algn="l" rtl="0">
              <a:spcBef>
                <a:spcPts val="0"/>
              </a:spcBef>
              <a:spcAft>
                <a:spcPts val="0"/>
              </a:spcAft>
              <a:buNone/>
            </a:pPr>
            <a:r>
              <a:rPr lang="en-US" dirty="0"/>
              <a:t>Image credit: </a:t>
            </a:r>
            <a:r>
              <a:rPr lang="en-US" u="sng" dirty="0">
                <a:solidFill>
                  <a:schemeClr val="hlink"/>
                </a:solidFill>
                <a:hlinkClick r:id="rId3"/>
              </a:rPr>
              <a:t>https://dpw.lacounty.gov/epd/hhw/Hhw</a:t>
            </a:r>
            <a:endParaRPr dirty="0"/>
          </a:p>
          <a:p>
            <a:pPr marL="0" lvl="0" indent="0" algn="l" rtl="0">
              <a:spcBef>
                <a:spcPts val="0"/>
              </a:spcBef>
              <a:spcAft>
                <a:spcPts val="0"/>
              </a:spcAft>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1ee5480e16a_0_1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1ee5480e16a_0_12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This recipe and other alternative recipes for common household products can be found here:</a:t>
            </a:r>
            <a:endParaRPr dirty="0"/>
          </a:p>
          <a:p>
            <a:pPr marL="0" lvl="0" indent="0" algn="l" rtl="0">
              <a:spcBef>
                <a:spcPts val="0"/>
              </a:spcBef>
              <a:spcAft>
                <a:spcPts val="0"/>
              </a:spcAft>
              <a:buNone/>
            </a:pPr>
            <a:r>
              <a:rPr lang="en-US" dirty="0"/>
              <a:t>https://cleanla.lacounty.gov/hhw/</a:t>
            </a:r>
          </a:p>
          <a:p>
            <a:pPr marL="0" lvl="0" indent="0" algn="l" rtl="0">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Materials Needed: Poster Paper or Tagboard, Markers / Writing Materials</a:t>
            </a:r>
            <a:endParaRPr/>
          </a:p>
          <a:p>
            <a:pPr marL="0" lvl="0" indent="0" algn="l" rtl="0">
              <a:lnSpc>
                <a:spcPct val="90000"/>
              </a:lnSpc>
              <a:spcBef>
                <a:spcPts val="1200"/>
              </a:spcBef>
              <a:spcAft>
                <a:spcPts val="0"/>
              </a:spcAft>
              <a:buSzPts val="1400"/>
              <a:buNone/>
            </a:pPr>
            <a:r>
              <a:rPr lang="en-US"/>
              <a:t>Photo credit: </a:t>
            </a:r>
            <a:r>
              <a:rPr lang="en-US" u="sng">
                <a:solidFill>
                  <a:schemeClr val="hlink"/>
                </a:solidFill>
                <a:hlinkClick r:id="rId3"/>
              </a:rPr>
              <a:t>https://naparecycling.com/residents/hhw-facility/</a:t>
            </a:r>
            <a:endParaRPr/>
          </a:p>
          <a:p>
            <a:pPr marL="0" lvl="0" indent="0" algn="l" rtl="0">
              <a:lnSpc>
                <a:spcPct val="90000"/>
              </a:lnSpc>
              <a:spcBef>
                <a:spcPts val="1000"/>
              </a:spcBef>
              <a:spcAft>
                <a:spcPts val="0"/>
              </a:spcAft>
              <a:buSzPts val="1400"/>
              <a:buNone/>
            </a:pPr>
            <a:endParaRPr/>
          </a:p>
        </p:txBody>
      </p:sp>
      <p:sp>
        <p:nvSpPr>
          <p:cNvPr id="233" name="Google Shape;233;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Image Credit: </a:t>
            </a:r>
            <a:r>
              <a:rPr lang="en-US" u="sng">
                <a:solidFill>
                  <a:schemeClr val="hlink"/>
                </a:solidFill>
                <a:hlinkClick r:id="rId3"/>
              </a:rPr>
              <a:t>https://nikkibush.com/being-able-to-ask-questions-is-at-the-heart-of-curiosity/</a:t>
            </a:r>
            <a:endParaRPr/>
          </a:p>
          <a:p>
            <a:pPr marL="0" lvl="0" indent="0" algn="l" rtl="0">
              <a:lnSpc>
                <a:spcPct val="100000"/>
              </a:lnSpc>
              <a:spcBef>
                <a:spcPts val="0"/>
              </a:spcBef>
              <a:spcAft>
                <a:spcPts val="0"/>
              </a:spcAft>
              <a:buSzPts val="1400"/>
              <a:buNone/>
            </a:pPr>
            <a:endParaRPr/>
          </a:p>
        </p:txBody>
      </p:sp>
      <p:sp>
        <p:nvSpPr>
          <p:cNvPr id="91" name="Google Shape;9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Image Credit: </a:t>
            </a:r>
            <a:r>
              <a:rPr lang="en-US" u="sng">
                <a:solidFill>
                  <a:schemeClr val="hlink"/>
                </a:solidFill>
                <a:hlinkClick r:id="rId3"/>
              </a:rPr>
              <a:t>https://www.clker.com/clipart-2195.html</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97" name="Google Shape;97;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1ee5480e16a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1ee5480e16a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a:t>Image Credit:</a:t>
            </a:r>
            <a:endParaRPr/>
          </a:p>
          <a:p>
            <a:pPr marL="0" lvl="0" indent="0" algn="l" rtl="0">
              <a:spcBef>
                <a:spcPts val="0"/>
              </a:spcBef>
              <a:spcAft>
                <a:spcPts val="0"/>
              </a:spcAft>
              <a:buClr>
                <a:schemeClr val="dk1"/>
              </a:buClr>
              <a:buSzPts val="1400"/>
              <a:buFont typeface="Arial"/>
              <a:buNone/>
            </a:pPr>
            <a:r>
              <a:rPr lang="en-US" u="sng">
                <a:solidFill>
                  <a:schemeClr val="hlink"/>
                </a:solidFill>
                <a:hlinkClick r:id="rId3"/>
              </a:rPr>
              <a:t>https://www.elephango.com/index.cfm/pg/k12learning/lcid/12026/Chores_Around_the_House</a:t>
            </a:r>
            <a:endParaRPr/>
          </a:p>
          <a:p>
            <a:pPr marL="0" lvl="0" indent="0" algn="l" rtl="0">
              <a:spcBef>
                <a:spcPts val="0"/>
              </a:spcBef>
              <a:spcAft>
                <a:spcPts val="0"/>
              </a:spcAft>
              <a:buClr>
                <a:schemeClr val="dk1"/>
              </a:buClr>
              <a:buSzPts val="1400"/>
              <a:buFont typeface="Arial"/>
              <a:buNone/>
            </a:pPr>
            <a:endParaRPr/>
          </a:p>
          <a:p>
            <a:pPr marL="0" lvl="0" indent="0" algn="l" rtl="0">
              <a:spcBef>
                <a:spcPts val="0"/>
              </a:spcBef>
              <a:spcAft>
                <a:spcPts val="0"/>
              </a:spcAft>
              <a:buClr>
                <a:schemeClr val="dk1"/>
              </a:buClr>
              <a:buSzPts val="1400"/>
              <a:buFont typeface="Arial"/>
              <a:buNone/>
            </a:pPr>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1ee5480e16a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1ee5480e16a_0_3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u="sng" dirty="0">
                <a:solidFill>
                  <a:schemeClr val="hlink"/>
                </a:solidFill>
                <a:hlinkClick r:id="rId3"/>
              </a:rPr>
              <a:t>https://dpw.lacounty.gov/epd/cleanla/HHW.aspx</a:t>
            </a:r>
            <a:endParaRPr dirty="0"/>
          </a:p>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1ee5480e16a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1ee5480e16a_0_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Image Credits:</a:t>
            </a:r>
            <a:endParaRPr/>
          </a:p>
          <a:p>
            <a:pPr marL="0" lvl="0" indent="0" algn="l" rtl="0">
              <a:spcBef>
                <a:spcPts val="0"/>
              </a:spcBef>
              <a:spcAft>
                <a:spcPts val="0"/>
              </a:spcAft>
              <a:buNone/>
            </a:pPr>
            <a:r>
              <a:rPr lang="en-US"/>
              <a:t>Toxic: </a:t>
            </a:r>
            <a:r>
              <a:rPr lang="en-US" u="sng">
                <a:solidFill>
                  <a:schemeClr val="hlink"/>
                </a:solidFill>
                <a:hlinkClick r:id="rId3"/>
              </a:rPr>
              <a:t>https://tvtropes.org/pmwiki/pmwiki.php/Main/ToxicTropes</a:t>
            </a:r>
            <a:endParaRPr/>
          </a:p>
          <a:p>
            <a:pPr marL="0" lvl="0" indent="0" algn="l" rtl="0">
              <a:spcBef>
                <a:spcPts val="0"/>
              </a:spcBef>
              <a:spcAft>
                <a:spcPts val="0"/>
              </a:spcAft>
              <a:buNone/>
            </a:pPr>
            <a:r>
              <a:rPr lang="en-US"/>
              <a:t>Corrosive Material: </a:t>
            </a:r>
            <a:r>
              <a:rPr lang="en-US" u="sng">
                <a:solidFill>
                  <a:schemeClr val="hlink"/>
                </a:solidFill>
                <a:hlinkClick r:id="rId4"/>
              </a:rPr>
              <a:t>https://www.accuform.com/safety-sign/danger-corrosive-materials-danger-matires-corrosives-MCSA150</a:t>
            </a:r>
            <a:endParaRPr/>
          </a:p>
          <a:p>
            <a:pPr marL="0" lvl="0" indent="0" algn="l" rtl="0">
              <a:spcBef>
                <a:spcPts val="0"/>
              </a:spcBef>
              <a:spcAft>
                <a:spcPts val="0"/>
              </a:spcAft>
              <a:buNone/>
            </a:pPr>
            <a:r>
              <a:rPr lang="en-US"/>
              <a:t>Danger Flammable: </a:t>
            </a:r>
            <a:r>
              <a:rPr lang="en-US" u="sng">
                <a:solidFill>
                  <a:schemeClr val="hlink"/>
                </a:solidFill>
                <a:hlinkClick r:id="rId5"/>
              </a:rPr>
              <a:t>https://www.emedco.com/chemical-flammable-signs-danger-flammable-with-graphic-80390.html</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1ee5480e16a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1ee5480e16a_0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Image Credits:</a:t>
            </a:r>
            <a:endParaRPr/>
          </a:p>
          <a:p>
            <a:pPr marL="0" lvl="0" indent="0" algn="l" rtl="0">
              <a:spcBef>
                <a:spcPts val="0"/>
              </a:spcBef>
              <a:spcAft>
                <a:spcPts val="0"/>
              </a:spcAft>
              <a:buNone/>
            </a:pPr>
            <a:r>
              <a:rPr lang="en-US"/>
              <a:t>Pharmaceuticals:</a:t>
            </a:r>
            <a:r>
              <a:rPr lang="en-US" u="sng">
                <a:solidFill>
                  <a:schemeClr val="hlink"/>
                </a:solidFill>
                <a:hlinkClick r:id="rId3"/>
              </a:rPr>
              <a:t>https://www.freepik.com/free-vector/medicine-bottles-cartoon-style_24064993.htm#query=jar%20pills&amp;position=0&amp;from_view=keyword&amp;track=ais&amp;uuid=5fa4f86d-6256-4b09-aea3-3e7382e1b6d5</a:t>
            </a:r>
            <a:endParaRPr/>
          </a:p>
          <a:p>
            <a:pPr marL="0" lvl="0" indent="0" algn="l" rtl="0">
              <a:spcBef>
                <a:spcPts val="0"/>
              </a:spcBef>
              <a:spcAft>
                <a:spcPts val="0"/>
              </a:spcAft>
              <a:buNone/>
            </a:pPr>
            <a:r>
              <a:rPr lang="en-US"/>
              <a:t>CleaningProducts:</a:t>
            </a:r>
            <a:r>
              <a:rPr lang="en-US" u="sng">
                <a:solidFill>
                  <a:schemeClr val="hlink"/>
                </a:solidFill>
                <a:hlinkClick r:id="rId4"/>
              </a:rPr>
              <a:t>https://www.freepik.com/free-vector/bleach-containers-set_13682971.htm#page=6&amp;query=cleaning%20products&amp;position=37&amp;from_view=search&amp;track=ais&amp;uuid=9ac7285c-4d0b-4bbc-9148-274ad4edf107</a:t>
            </a:r>
            <a:endParaRPr/>
          </a:p>
          <a:p>
            <a:pPr marL="0" lvl="0" indent="0" algn="l" rtl="0">
              <a:spcBef>
                <a:spcPts val="0"/>
              </a:spcBef>
              <a:spcAft>
                <a:spcPts val="0"/>
              </a:spcAft>
              <a:buNone/>
            </a:pPr>
            <a:r>
              <a:rPr lang="en-US"/>
              <a:t>Paint:</a:t>
            </a:r>
            <a:r>
              <a:rPr lang="en-US" u="sng">
                <a:solidFill>
                  <a:schemeClr val="hlink"/>
                </a:solidFill>
                <a:hlinkClick r:id="rId5"/>
              </a:rPr>
              <a:t>https://www.freepik.com/free-vector/painting-tools-equipment-realistic-composition-with-paint-cans_2873569.htm#query=paint%20gallons&amp;position=19&amp;from_view=search&amp;track=ais&amp;uuid=3834e46b-d54d-4ab9-9d21-14c3109c0088</a:t>
            </a:r>
            <a:endParaRPr/>
          </a:p>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1ee5480e16a_0_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1ee5480e16a_0_4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Image Credit: </a:t>
            </a:r>
            <a:r>
              <a:rPr lang="en-US" u="sng">
                <a:solidFill>
                  <a:schemeClr val="hlink"/>
                </a:solidFill>
                <a:hlinkClick r:id="rId3"/>
              </a:rPr>
              <a:t>https://dpw.lacounty.gov/epd/hhw/Hhw</a:t>
            </a:r>
            <a:endParaRPr/>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1ee5480e16a_0_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1ee5480e16a_0_6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Image Credits:</a:t>
            </a:r>
            <a:endParaRPr/>
          </a:p>
          <a:p>
            <a:pPr marL="0" lvl="0" indent="0" algn="l" rtl="0">
              <a:spcBef>
                <a:spcPts val="0"/>
              </a:spcBef>
              <a:spcAft>
                <a:spcPts val="0"/>
              </a:spcAft>
              <a:buNone/>
            </a:pPr>
            <a:r>
              <a:rPr lang="en-US"/>
              <a:t>Paint: </a:t>
            </a:r>
            <a:r>
              <a:rPr lang="en-US" u="sng">
                <a:solidFill>
                  <a:schemeClr val="hlink"/>
                </a:solidFill>
                <a:hlinkClick r:id="rId3"/>
              </a:rPr>
              <a:t>https://dpw.lacounty.gov/epd/hhw/Paint</a:t>
            </a:r>
            <a:endParaRPr/>
          </a:p>
          <a:p>
            <a:pPr marL="0" lvl="0" indent="0" algn="l" rtl="0">
              <a:spcBef>
                <a:spcPts val="0"/>
              </a:spcBef>
              <a:spcAft>
                <a:spcPts val="0"/>
              </a:spcAft>
              <a:buNone/>
            </a:pPr>
            <a:r>
              <a:rPr lang="en-US"/>
              <a:t>Motor Oil: </a:t>
            </a:r>
            <a:r>
              <a:rPr lang="en-US" u="sng">
                <a:solidFill>
                  <a:schemeClr val="hlink"/>
                </a:solidFill>
                <a:hlinkClick r:id="rId4"/>
              </a:rPr>
              <a:t>https://www.quora.com/What-are-the-consequences-of-disposing-of-motor-oil-by-dumping-it-on-the-ground-instead-of-taking-it-to-a-disposal-site-or-recycling-center</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2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1"/>
        <p:cNvGrpSpPr/>
        <p:nvPr/>
      </p:nvGrpSpPr>
      <p:grpSpPr>
        <a:xfrm>
          <a:off x="0" y="0"/>
          <a:ext cx="0" cy="0"/>
          <a:chOff x="0" y="0"/>
          <a:chExt cx="0" cy="0"/>
        </a:xfrm>
      </p:grpSpPr>
      <p:sp>
        <p:nvSpPr>
          <p:cNvPr id="22" name="Google Shape;22;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6"/>
        <p:cNvGrpSpPr/>
        <p:nvPr/>
      </p:nvGrpSpPr>
      <p:grpSpPr>
        <a:xfrm>
          <a:off x="0" y="0"/>
          <a:ext cx="0" cy="0"/>
          <a:chOff x="0" y="0"/>
          <a:chExt cx="0" cy="0"/>
        </a:xfrm>
      </p:grpSpPr>
      <p:sp>
        <p:nvSpPr>
          <p:cNvPr id="27" name="Google Shape;27;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2"/>
        <p:cNvGrpSpPr/>
        <p:nvPr/>
      </p:nvGrpSpPr>
      <p:grpSpPr>
        <a:xfrm>
          <a:off x="0" y="0"/>
          <a:ext cx="0" cy="0"/>
          <a:chOff x="0" y="0"/>
          <a:chExt cx="0" cy="0"/>
        </a:xfrm>
      </p:grpSpPr>
      <p:sp>
        <p:nvSpPr>
          <p:cNvPr id="33" name="Google Shape;33;p2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2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5" name="Google Shape;35;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8"/>
        <p:cNvGrpSpPr/>
        <p:nvPr/>
      </p:nvGrpSpPr>
      <p:grpSpPr>
        <a:xfrm>
          <a:off x="0" y="0"/>
          <a:ext cx="0" cy="0"/>
          <a:chOff x="0" y="0"/>
          <a:chExt cx="0" cy="0"/>
        </a:xfrm>
      </p:grpSpPr>
      <p:sp>
        <p:nvSpPr>
          <p:cNvPr id="39" name="Google Shape;39;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2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2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5"/>
        <p:cNvGrpSpPr/>
        <p:nvPr/>
      </p:nvGrpSpPr>
      <p:grpSpPr>
        <a:xfrm>
          <a:off x="0" y="0"/>
          <a:ext cx="0" cy="0"/>
          <a:chOff x="0" y="0"/>
          <a:chExt cx="0" cy="0"/>
        </a:xfrm>
      </p:grpSpPr>
      <p:sp>
        <p:nvSpPr>
          <p:cNvPr id="46" name="Google Shape;46;p2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2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2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2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0" name="Google Shape;50;p2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6"/>
          <p:cNvSpPr>
            <a:spLocks noGrp="1"/>
          </p:cNvSpPr>
          <p:nvPr>
            <p:ph type="pic" idx="2"/>
          </p:nvPr>
        </p:nvSpPr>
        <p:spPr>
          <a:xfrm>
            <a:off x="5183188" y="987425"/>
            <a:ext cx="6172200" cy="4873625"/>
          </a:xfrm>
          <a:prstGeom prst="rect">
            <a:avLst/>
          </a:prstGeom>
          <a:noFill/>
          <a:ln>
            <a:noFill/>
          </a:ln>
        </p:spPr>
      </p:sp>
      <p:sp>
        <p:nvSpPr>
          <p:cNvPr id="68" name="Google Shape;68;p2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12" name="Google Shape;12;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7"/>
          <p:cNvSpPr txBox="1">
            <a:spLocks noGrp="1"/>
          </p:cNvSpPr>
          <p:nvPr>
            <p:ph type="sldNum" idx="12"/>
          </p:nvPr>
        </p:nvSpPr>
        <p:spPr>
          <a:xfrm>
            <a:off x="11413066" y="185738"/>
            <a:ext cx="423333"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tx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r>
              <a:rPr lang="en-US" dirty="0"/>
              <a:t>S2</a:t>
            </a: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9.jp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9ycO-BjI_1k&amp;t=2s"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8" Type="http://schemas.openxmlformats.org/officeDocument/2006/relationships/hyperlink" Target="https://cleanla.lacounty.gov/hhw/paint-recycling/" TargetMode="External"/><Relationship Id="rId3" Type="http://schemas.openxmlformats.org/officeDocument/2006/relationships/hyperlink" Target="https://cleanla.lacounty.gov/hhw/collection-centers/#permanent-collection-centers" TargetMode="External"/><Relationship Id="rId7" Type="http://schemas.openxmlformats.org/officeDocument/2006/relationships/hyperlink" Target="https://cleanla.lacounty.gov/hhw/household-batteries/" TargetMode="External"/><Relationship Id="rId12" Type="http://schemas.openxmlformats.org/officeDocument/2006/relationships/image" Target="../media/image27.jp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hyperlink" Target="https://cleanla.lacounty.gov/hhw/electronic-waste/" TargetMode="External"/><Relationship Id="rId11" Type="http://schemas.openxmlformats.org/officeDocument/2006/relationships/hyperlink" Target="https://cleanla.lacounty.gov/hhw/used-motor-oil/" TargetMode="External"/><Relationship Id="rId5" Type="http://schemas.openxmlformats.org/officeDocument/2006/relationships/hyperlink" Target="https://cleanla.lacounty.gov/hhw/" TargetMode="External"/><Relationship Id="rId10" Type="http://schemas.openxmlformats.org/officeDocument/2006/relationships/hyperlink" Target="https://cleanla.lacounty.gov/hhw/sharps-disposal/" TargetMode="External"/><Relationship Id="rId4" Type="http://schemas.openxmlformats.org/officeDocument/2006/relationships/hyperlink" Target="https://cleanla.lacounty.gov/hhw/collection-centers/#temporary-collection-centers" TargetMode="External"/><Relationship Id="rId9" Type="http://schemas.openxmlformats.org/officeDocument/2006/relationships/hyperlink" Target="https://cleanla.lacounty.gov/hhw/pharmaceuticals/"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3" name="Title 2">
            <a:extLst>
              <a:ext uri="{FF2B5EF4-FFF2-40B4-BE49-F238E27FC236}">
                <a16:creationId xmlns:a16="http://schemas.microsoft.com/office/drawing/2014/main" id="{23D8B3B0-7081-4279-12A5-85299288BD56}"/>
              </a:ext>
            </a:extLst>
          </p:cNvPr>
          <p:cNvSpPr>
            <a:spLocks noGrp="1"/>
          </p:cNvSpPr>
          <p:nvPr>
            <p:ph type="ctrTitle"/>
          </p:nvPr>
        </p:nvSpPr>
        <p:spPr/>
        <p:txBody>
          <a:bodyPr/>
          <a:lstStyle/>
          <a:p>
            <a:endParaRPr lang="en-US"/>
          </a:p>
        </p:txBody>
      </p:sp>
      <p:pic>
        <p:nvPicPr>
          <p:cNvPr id="4" name="Picture 3">
            <a:extLst>
              <a:ext uri="{FF2B5EF4-FFF2-40B4-BE49-F238E27FC236}">
                <a16:creationId xmlns:a16="http://schemas.microsoft.com/office/drawing/2014/main" id="{605AA0C2-917D-13FB-DCF8-6EA1A1B8C67E}"/>
              </a:ext>
            </a:extLst>
          </p:cNvPr>
          <p:cNvPicPr>
            <a:picLocks noChangeAspect="1"/>
          </p:cNvPicPr>
          <p:nvPr/>
        </p:nvPicPr>
        <p:blipFill>
          <a:blip r:embed="rId3"/>
          <a:stretch>
            <a:fillRect/>
          </a:stretch>
        </p:blipFill>
        <p:spPr>
          <a:xfrm>
            <a:off x="0" y="-4106"/>
            <a:ext cx="12184713" cy="686210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g1ee5480e16a_0_94"/>
          <p:cNvSpPr txBox="1">
            <a:spLocks noGrp="1"/>
          </p:cNvSpPr>
          <p:nvPr>
            <p:ph type="title"/>
          </p:nvPr>
        </p:nvSpPr>
        <p:spPr>
          <a:xfrm>
            <a:off x="838188"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891"/>
              <a:buFont typeface="Arial"/>
              <a:buNone/>
            </a:pPr>
            <a:r>
              <a:rPr lang="en-US" sz="4000" dirty="0">
                <a:solidFill>
                  <a:schemeClr val="tx1"/>
                </a:solidFill>
              </a:rPr>
              <a:t>Teacher Explain: Other Items That Should Not Be Thrown In The Garbage, Down Any Drain, Or On The Ground </a:t>
            </a:r>
            <a:endParaRPr sz="4000" dirty="0">
              <a:solidFill>
                <a:schemeClr val="tx1"/>
              </a:solidFill>
            </a:endParaRPr>
          </a:p>
        </p:txBody>
      </p:sp>
      <p:sp>
        <p:nvSpPr>
          <p:cNvPr id="165" name="Google Shape;165;g1ee5480e16a_0_94"/>
          <p:cNvSpPr txBox="1">
            <a:spLocks noGrp="1"/>
          </p:cNvSpPr>
          <p:nvPr>
            <p:ph type="body" idx="1"/>
          </p:nvPr>
        </p:nvSpPr>
        <p:spPr>
          <a:xfrm>
            <a:off x="467263" y="1690826"/>
            <a:ext cx="5157900" cy="823800"/>
          </a:xfrm>
          <a:prstGeom prst="rect">
            <a:avLst/>
          </a:prstGeom>
        </p:spPr>
        <p:txBody>
          <a:bodyPr spcFirstLastPara="1" wrap="square" lIns="91425" tIns="45700" rIns="91425" bIns="45700" anchor="b" anchorCtr="0">
            <a:normAutofit/>
          </a:bodyPr>
          <a:lstStyle/>
          <a:p>
            <a:pPr marL="0" lvl="0" indent="0" algn="l" rtl="0">
              <a:spcBef>
                <a:spcPts val="1000"/>
              </a:spcBef>
              <a:spcAft>
                <a:spcPts val="0"/>
              </a:spcAft>
              <a:buClr>
                <a:schemeClr val="dk1"/>
              </a:buClr>
              <a:buSzPts val="1100"/>
              <a:buFont typeface="Arial"/>
              <a:buNone/>
            </a:pPr>
            <a:r>
              <a:rPr lang="en-US" sz="3400" u="sng" dirty="0">
                <a:solidFill>
                  <a:schemeClr val="tx1"/>
                </a:solidFill>
              </a:rPr>
              <a:t>Pharmaceuticals</a:t>
            </a:r>
            <a:endParaRPr dirty="0">
              <a:solidFill>
                <a:schemeClr val="tx1"/>
              </a:solidFill>
            </a:endParaRPr>
          </a:p>
        </p:txBody>
      </p:sp>
      <p:sp>
        <p:nvSpPr>
          <p:cNvPr id="166" name="Google Shape;166;g1ee5480e16a_0_94"/>
          <p:cNvSpPr txBox="1">
            <a:spLocks noGrp="1"/>
          </p:cNvSpPr>
          <p:nvPr>
            <p:ph type="body" idx="2"/>
          </p:nvPr>
        </p:nvSpPr>
        <p:spPr>
          <a:xfrm>
            <a:off x="3795149" y="2450573"/>
            <a:ext cx="2682039" cy="4044600"/>
          </a:xfrm>
          <a:prstGeom prst="rect">
            <a:avLst/>
          </a:prstGeom>
        </p:spPr>
        <p:txBody>
          <a:bodyPr spcFirstLastPara="1" wrap="square" lIns="91425" tIns="45700" rIns="91425" bIns="45700" anchor="t" anchorCtr="0">
            <a:noAutofit/>
          </a:bodyPr>
          <a:lstStyle/>
          <a:p>
            <a:pPr marL="0" lvl="0" indent="0" rtl="0">
              <a:spcBef>
                <a:spcPts val="1000"/>
              </a:spcBef>
              <a:spcAft>
                <a:spcPts val="0"/>
              </a:spcAft>
              <a:buNone/>
            </a:pPr>
            <a:r>
              <a:rPr lang="en-US" sz="2400" dirty="0">
                <a:solidFill>
                  <a:schemeClr val="tx1"/>
                </a:solidFill>
                <a:latin typeface="Arial"/>
                <a:ea typeface="Arial"/>
                <a:cs typeface="Arial"/>
                <a:sym typeface="Arial"/>
              </a:rPr>
              <a:t>Pharmaceuticals include medicines that a doctor prescribes to you or medicines that are purchased at the store to help you feel better when you are sick.</a:t>
            </a:r>
            <a:endParaRPr sz="2400" dirty="0">
              <a:solidFill>
                <a:schemeClr val="tx1"/>
              </a:solidFill>
              <a:latin typeface="Arial"/>
              <a:ea typeface="Arial"/>
              <a:cs typeface="Arial"/>
              <a:sym typeface="Arial"/>
            </a:endParaRPr>
          </a:p>
          <a:p>
            <a:pPr marL="0" lvl="0" indent="0" algn="l" rtl="0">
              <a:spcBef>
                <a:spcPts val="1000"/>
              </a:spcBef>
              <a:spcAft>
                <a:spcPts val="0"/>
              </a:spcAft>
              <a:buNone/>
            </a:pPr>
            <a:r>
              <a:rPr lang="en-US" sz="2300" dirty="0">
                <a:latin typeface="Arial"/>
                <a:ea typeface="Arial"/>
                <a:cs typeface="Arial"/>
                <a:sym typeface="Arial"/>
              </a:rPr>
              <a:t> </a:t>
            </a:r>
            <a:endParaRPr sz="2300" dirty="0">
              <a:latin typeface="Arial"/>
              <a:ea typeface="Arial"/>
              <a:cs typeface="Arial"/>
              <a:sym typeface="Arial"/>
            </a:endParaRPr>
          </a:p>
        </p:txBody>
      </p:sp>
      <p:sp>
        <p:nvSpPr>
          <p:cNvPr id="167" name="Google Shape;167;g1ee5480e16a_0_94"/>
          <p:cNvSpPr txBox="1">
            <a:spLocks noGrp="1"/>
          </p:cNvSpPr>
          <p:nvPr>
            <p:ph type="body" idx="3"/>
          </p:nvPr>
        </p:nvSpPr>
        <p:spPr>
          <a:xfrm>
            <a:off x="6477000" y="1690813"/>
            <a:ext cx="5183100" cy="823800"/>
          </a:xfrm>
          <a:prstGeom prst="rect">
            <a:avLst/>
          </a:prstGeom>
        </p:spPr>
        <p:txBody>
          <a:bodyPr spcFirstLastPara="1" wrap="square" lIns="91425" tIns="45700" rIns="91425" bIns="45700" anchor="b" anchorCtr="0">
            <a:normAutofit/>
          </a:bodyPr>
          <a:lstStyle/>
          <a:p>
            <a:pPr marL="0" lvl="0" indent="0" algn="l" rtl="0">
              <a:spcBef>
                <a:spcPts val="1000"/>
              </a:spcBef>
              <a:spcAft>
                <a:spcPts val="0"/>
              </a:spcAft>
              <a:buNone/>
            </a:pPr>
            <a:r>
              <a:rPr lang="en-US" sz="3400" u="sng" dirty="0">
                <a:solidFill>
                  <a:schemeClr val="tx1"/>
                </a:solidFill>
              </a:rPr>
              <a:t>Sharps</a:t>
            </a:r>
            <a:endParaRPr dirty="0">
              <a:solidFill>
                <a:schemeClr val="tx1"/>
              </a:solidFill>
            </a:endParaRPr>
          </a:p>
        </p:txBody>
      </p:sp>
      <p:sp>
        <p:nvSpPr>
          <p:cNvPr id="168" name="Google Shape;168;g1ee5480e16a_0_94"/>
          <p:cNvSpPr txBox="1">
            <a:spLocks noGrp="1"/>
          </p:cNvSpPr>
          <p:nvPr>
            <p:ph type="body" idx="4"/>
          </p:nvPr>
        </p:nvSpPr>
        <p:spPr>
          <a:xfrm>
            <a:off x="9686925" y="2505075"/>
            <a:ext cx="2472300" cy="38676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sz="2400" dirty="0">
                <a:solidFill>
                  <a:schemeClr val="tx1"/>
                </a:solidFill>
                <a:latin typeface="Arial"/>
                <a:ea typeface="Arial"/>
                <a:cs typeface="Arial"/>
                <a:sym typeface="Arial"/>
              </a:rPr>
              <a:t>Sharps are </a:t>
            </a:r>
            <a:r>
              <a:rPr lang="en-US" sz="2400" dirty="0">
                <a:solidFill>
                  <a:schemeClr val="tx1"/>
                </a:solidFill>
                <a:highlight>
                  <a:srgbClr val="FFFFFF"/>
                </a:highlight>
                <a:latin typeface="Arial"/>
                <a:ea typeface="Arial"/>
                <a:cs typeface="Arial"/>
                <a:sym typeface="Arial"/>
              </a:rPr>
              <a:t>devices with sharp points or edges that can puncture or cut skin to help people manage medical conditions such as diabetes. </a:t>
            </a:r>
            <a:endParaRPr sz="2400" dirty="0">
              <a:solidFill>
                <a:schemeClr val="tx1"/>
              </a:solidFill>
              <a:latin typeface="Arial"/>
              <a:ea typeface="Arial"/>
              <a:cs typeface="Arial"/>
              <a:sym typeface="Arial"/>
            </a:endParaRPr>
          </a:p>
        </p:txBody>
      </p:sp>
      <p:pic>
        <p:nvPicPr>
          <p:cNvPr id="169" name="Google Shape;169;g1ee5480e16a_0_94"/>
          <p:cNvPicPr preferRelativeResize="0"/>
          <p:nvPr/>
        </p:nvPicPr>
        <p:blipFill>
          <a:blip r:embed="rId3">
            <a:alphaModFix/>
          </a:blip>
          <a:stretch>
            <a:fillRect/>
          </a:stretch>
        </p:blipFill>
        <p:spPr>
          <a:xfrm>
            <a:off x="6457873" y="2712743"/>
            <a:ext cx="3052816" cy="3149425"/>
          </a:xfrm>
          <a:prstGeom prst="rect">
            <a:avLst/>
          </a:prstGeom>
          <a:noFill/>
          <a:ln>
            <a:noFill/>
          </a:ln>
        </p:spPr>
      </p:pic>
      <p:pic>
        <p:nvPicPr>
          <p:cNvPr id="170" name="Google Shape;170;g1ee5480e16a_0_94"/>
          <p:cNvPicPr preferRelativeResize="0"/>
          <p:nvPr/>
        </p:nvPicPr>
        <p:blipFill>
          <a:blip r:embed="rId4">
            <a:alphaModFix/>
          </a:blip>
          <a:stretch>
            <a:fillRect/>
          </a:stretch>
        </p:blipFill>
        <p:spPr>
          <a:xfrm>
            <a:off x="242045" y="2772650"/>
            <a:ext cx="3496424" cy="3149425"/>
          </a:xfrm>
          <a:prstGeom prst="rect">
            <a:avLst/>
          </a:prstGeom>
          <a:noFill/>
          <a:ln>
            <a:noFill/>
          </a:ln>
        </p:spPr>
      </p:pic>
      <p:sp>
        <p:nvSpPr>
          <p:cNvPr id="3" name="TextBox 2">
            <a:extLst>
              <a:ext uri="{FF2B5EF4-FFF2-40B4-BE49-F238E27FC236}">
                <a16:creationId xmlns:a16="http://schemas.microsoft.com/office/drawing/2014/main" id="{3B488BFA-AD90-5D97-02D0-408A755D8CF4}"/>
              </a:ext>
            </a:extLst>
          </p:cNvPr>
          <p:cNvSpPr txBox="1"/>
          <p:nvPr/>
        </p:nvSpPr>
        <p:spPr>
          <a:xfrm>
            <a:off x="11577999" y="170330"/>
            <a:ext cx="581226" cy="307777"/>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S10</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g1ee5480e16a_0_82"/>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lnSpc>
                <a:spcPct val="90000"/>
              </a:lnSpc>
              <a:spcBef>
                <a:spcPts val="0"/>
              </a:spcBef>
              <a:spcAft>
                <a:spcPts val="0"/>
              </a:spcAft>
              <a:buNone/>
            </a:pPr>
            <a:r>
              <a:rPr lang="en-US" dirty="0">
                <a:solidFill>
                  <a:schemeClr val="tx1"/>
                </a:solidFill>
                <a:latin typeface="Calibri"/>
                <a:ea typeface="Calibri"/>
                <a:cs typeface="Calibri"/>
                <a:sym typeface="Calibri"/>
              </a:rPr>
              <a:t>Batteries </a:t>
            </a:r>
            <a:r>
              <a:rPr lang="en-US" dirty="0">
                <a:solidFill>
                  <a:schemeClr val="tx1"/>
                </a:solidFill>
              </a:rPr>
              <a:t>Should Not Be Placed In The Recycling Bin Or Thrown In The Trash Can</a:t>
            </a:r>
            <a:r>
              <a:rPr lang="en-US" dirty="0">
                <a:solidFill>
                  <a:schemeClr val="tx1"/>
                </a:solidFill>
                <a:latin typeface="Calibri"/>
                <a:ea typeface="Calibri"/>
                <a:cs typeface="Calibri"/>
                <a:sym typeface="Calibri"/>
              </a:rPr>
              <a:t> </a:t>
            </a:r>
            <a:endParaRPr dirty="0">
              <a:solidFill>
                <a:schemeClr val="tx1"/>
              </a:solidFill>
            </a:endParaRPr>
          </a:p>
        </p:txBody>
      </p:sp>
      <p:sp>
        <p:nvSpPr>
          <p:cNvPr id="177" name="Google Shape;177;g1ee5480e16a_0_82"/>
          <p:cNvSpPr txBox="1">
            <a:spLocks noGrp="1"/>
          </p:cNvSpPr>
          <p:nvPr>
            <p:ph type="body" idx="1"/>
          </p:nvPr>
        </p:nvSpPr>
        <p:spPr>
          <a:xfrm>
            <a:off x="788975" y="5076900"/>
            <a:ext cx="5245500" cy="1538400"/>
          </a:xfrm>
          <a:prstGeom prst="rect">
            <a:avLst/>
          </a:prstGeom>
        </p:spPr>
        <p:txBody>
          <a:bodyPr spcFirstLastPara="1" wrap="square" lIns="91425" tIns="45700" rIns="91425" bIns="45700" anchor="t" anchorCtr="0">
            <a:noAutofit/>
          </a:bodyPr>
          <a:lstStyle/>
          <a:p>
            <a:pPr marL="0" lvl="0" indent="0" algn="l" rtl="0">
              <a:lnSpc>
                <a:spcPct val="105000"/>
              </a:lnSpc>
              <a:spcBef>
                <a:spcPts val="1800"/>
              </a:spcBef>
              <a:spcAft>
                <a:spcPts val="0"/>
              </a:spcAft>
              <a:buClr>
                <a:schemeClr val="dk1"/>
              </a:buClr>
              <a:buSzPts val="1100"/>
              <a:buFont typeface="Arial"/>
              <a:buNone/>
            </a:pPr>
            <a:r>
              <a:rPr lang="en-US" dirty="0">
                <a:solidFill>
                  <a:schemeClr val="tx1"/>
                </a:solidFill>
                <a:latin typeface="Calibri" panose="020F0502020204030204" pitchFamily="34" charset="0"/>
                <a:ea typeface="Arial"/>
                <a:cs typeface="Calibri" panose="020F0502020204030204" pitchFamily="34" charset="0"/>
                <a:sym typeface="Arial"/>
              </a:rPr>
              <a:t>Old batteries can explode, leak, release harmful gases or catch fire. </a:t>
            </a:r>
            <a:endParaRPr dirty="0">
              <a:solidFill>
                <a:schemeClr val="tx1"/>
              </a:solidFill>
              <a:latin typeface="Calibri" panose="020F0502020204030204" pitchFamily="34" charset="0"/>
              <a:ea typeface="Arial"/>
              <a:cs typeface="Calibri" panose="020F0502020204030204" pitchFamily="34" charset="0"/>
              <a:sym typeface="Arial"/>
            </a:endParaRPr>
          </a:p>
        </p:txBody>
      </p:sp>
      <p:pic>
        <p:nvPicPr>
          <p:cNvPr id="178" name="Google Shape;178;g1ee5480e16a_0_82"/>
          <p:cNvPicPr preferRelativeResize="0"/>
          <p:nvPr/>
        </p:nvPicPr>
        <p:blipFill>
          <a:blip r:embed="rId3">
            <a:alphaModFix/>
          </a:blip>
          <a:stretch>
            <a:fillRect/>
          </a:stretch>
        </p:blipFill>
        <p:spPr>
          <a:xfrm>
            <a:off x="6735408" y="1889300"/>
            <a:ext cx="4304625" cy="4308625"/>
          </a:xfrm>
          <a:prstGeom prst="rect">
            <a:avLst/>
          </a:prstGeom>
          <a:noFill/>
          <a:ln>
            <a:noFill/>
          </a:ln>
        </p:spPr>
      </p:pic>
      <p:pic>
        <p:nvPicPr>
          <p:cNvPr id="179" name="Google Shape;179;g1ee5480e16a_0_82"/>
          <p:cNvPicPr preferRelativeResize="0"/>
          <p:nvPr/>
        </p:nvPicPr>
        <p:blipFill>
          <a:blip r:embed="rId4">
            <a:alphaModFix/>
          </a:blip>
          <a:stretch>
            <a:fillRect/>
          </a:stretch>
        </p:blipFill>
        <p:spPr>
          <a:xfrm>
            <a:off x="1619300" y="1771012"/>
            <a:ext cx="3584850" cy="3315975"/>
          </a:xfrm>
          <a:prstGeom prst="rect">
            <a:avLst/>
          </a:prstGeom>
          <a:noFill/>
          <a:ln>
            <a:noFill/>
          </a:ln>
        </p:spPr>
      </p:pic>
      <p:sp>
        <p:nvSpPr>
          <p:cNvPr id="3" name="TextBox 2">
            <a:extLst>
              <a:ext uri="{FF2B5EF4-FFF2-40B4-BE49-F238E27FC236}">
                <a16:creationId xmlns:a16="http://schemas.microsoft.com/office/drawing/2014/main" id="{72D42DAF-A0F5-93F1-1868-1BC987AB25FE}"/>
              </a:ext>
            </a:extLst>
          </p:cNvPr>
          <p:cNvSpPr txBox="1"/>
          <p:nvPr/>
        </p:nvSpPr>
        <p:spPr>
          <a:xfrm>
            <a:off x="11577999" y="170330"/>
            <a:ext cx="581226" cy="307777"/>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S11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g1ee5480e16a_0_20"/>
          <p:cNvSpPr txBox="1">
            <a:spLocks noGrp="1"/>
          </p:cNvSpPr>
          <p:nvPr>
            <p:ph type="title"/>
          </p:nvPr>
        </p:nvSpPr>
        <p:spPr>
          <a:xfrm>
            <a:off x="325475" y="365125"/>
            <a:ext cx="10515600" cy="1325700"/>
          </a:xfrm>
          <a:prstGeom prst="rect">
            <a:avLst/>
          </a:prstGeom>
        </p:spPr>
        <p:txBody>
          <a:bodyPr spcFirstLastPara="1" wrap="square" lIns="91425" tIns="45700" rIns="91425" bIns="45700" anchor="ctr" anchorCtr="0">
            <a:normAutofit/>
          </a:bodyPr>
          <a:lstStyle/>
          <a:p>
            <a:pPr marL="0" lvl="0" indent="0" algn="l" rtl="0">
              <a:lnSpc>
                <a:spcPct val="90000"/>
              </a:lnSpc>
              <a:spcBef>
                <a:spcPts val="0"/>
              </a:spcBef>
              <a:spcAft>
                <a:spcPts val="0"/>
              </a:spcAft>
              <a:buNone/>
            </a:pPr>
            <a:r>
              <a:rPr lang="en-US" sz="4400" dirty="0">
                <a:solidFill>
                  <a:schemeClr val="tx1"/>
                </a:solidFill>
                <a:latin typeface="Calibri"/>
                <a:ea typeface="Calibri"/>
                <a:cs typeface="Calibri"/>
                <a:sym typeface="Calibri"/>
              </a:rPr>
              <a:t>Electronic W</a:t>
            </a:r>
            <a:r>
              <a:rPr lang="en-US" dirty="0">
                <a:solidFill>
                  <a:schemeClr val="tx1"/>
                </a:solidFill>
              </a:rPr>
              <a:t>aste or E-Waste</a:t>
            </a:r>
            <a:endParaRPr dirty="0">
              <a:solidFill>
                <a:schemeClr val="tx1"/>
              </a:solidFill>
            </a:endParaRPr>
          </a:p>
        </p:txBody>
      </p:sp>
      <p:sp>
        <p:nvSpPr>
          <p:cNvPr id="186" name="Google Shape;186;g1ee5480e16a_0_20"/>
          <p:cNvSpPr txBox="1">
            <a:spLocks noGrp="1"/>
          </p:cNvSpPr>
          <p:nvPr>
            <p:ph type="body" idx="1"/>
          </p:nvPr>
        </p:nvSpPr>
        <p:spPr>
          <a:xfrm>
            <a:off x="5723925" y="1295650"/>
            <a:ext cx="6333600" cy="5433300"/>
          </a:xfrm>
          <a:prstGeom prst="rect">
            <a:avLst/>
          </a:prstGeom>
        </p:spPr>
        <p:txBody>
          <a:bodyPr spcFirstLastPara="1" wrap="square" lIns="91425" tIns="45700" rIns="91425" bIns="45700" anchor="t" anchorCtr="0">
            <a:normAutofit lnSpcReduction="10000"/>
          </a:bodyPr>
          <a:lstStyle/>
          <a:p>
            <a:pPr indent="-457200">
              <a:lnSpc>
                <a:spcPct val="100000"/>
              </a:lnSpc>
              <a:spcBef>
                <a:spcPts val="0"/>
              </a:spcBef>
              <a:buSzPct val="100000"/>
            </a:pPr>
            <a:r>
              <a:rPr lang="en-US" dirty="0">
                <a:solidFill>
                  <a:schemeClr val="tx1"/>
                </a:solidFill>
              </a:rPr>
              <a:t>Electronic waste or E-Waste is made up of consumer electronic equipment that is no longer wanted. E-Waste can include computers, printers, televisions, printers, VCR’s, cell phones, fax machines, stereos, electronic games, etc.</a:t>
            </a:r>
            <a:br>
              <a:rPr lang="en-US" dirty="0">
                <a:solidFill>
                  <a:schemeClr val="tx1"/>
                </a:solidFill>
              </a:rPr>
            </a:br>
            <a:r>
              <a:rPr lang="en-US" dirty="0">
                <a:solidFill>
                  <a:schemeClr val="tx1"/>
                </a:solidFill>
              </a:rPr>
              <a:t> </a:t>
            </a:r>
          </a:p>
          <a:p>
            <a:pPr indent="-457200">
              <a:lnSpc>
                <a:spcPct val="100000"/>
              </a:lnSpc>
              <a:spcBef>
                <a:spcPts val="0"/>
              </a:spcBef>
              <a:buSzPct val="100000"/>
            </a:pPr>
            <a:r>
              <a:rPr lang="en-US" dirty="0">
                <a:solidFill>
                  <a:schemeClr val="tx1"/>
                </a:solidFill>
              </a:rPr>
              <a:t>Do you have any E-Waste at your home? If so, what is it? </a:t>
            </a:r>
            <a:br>
              <a:rPr lang="en-US" dirty="0">
                <a:solidFill>
                  <a:schemeClr val="tx1"/>
                </a:solidFill>
              </a:rPr>
            </a:br>
            <a:endParaRPr lang="en-US" dirty="0">
              <a:solidFill>
                <a:schemeClr val="tx1"/>
              </a:solidFill>
            </a:endParaRPr>
          </a:p>
          <a:p>
            <a:pPr indent="-457200">
              <a:lnSpc>
                <a:spcPct val="100000"/>
              </a:lnSpc>
              <a:spcBef>
                <a:spcPts val="0"/>
              </a:spcBef>
              <a:buSzPct val="100000"/>
            </a:pPr>
            <a:r>
              <a:rPr lang="en-US" dirty="0">
                <a:solidFill>
                  <a:schemeClr val="tx1"/>
                </a:solidFill>
              </a:rPr>
              <a:t>Is it still usable for others? If so, would you consider donating it to charity?</a:t>
            </a:r>
            <a:endParaRPr dirty="0">
              <a:solidFill>
                <a:schemeClr val="tx1"/>
              </a:solidFill>
            </a:endParaRPr>
          </a:p>
        </p:txBody>
      </p:sp>
      <p:pic>
        <p:nvPicPr>
          <p:cNvPr id="187" name="Google Shape;187;g1ee5480e16a_0_20"/>
          <p:cNvPicPr preferRelativeResize="0"/>
          <p:nvPr/>
        </p:nvPicPr>
        <p:blipFill>
          <a:blip r:embed="rId3">
            <a:alphaModFix/>
          </a:blip>
          <a:stretch>
            <a:fillRect/>
          </a:stretch>
        </p:blipFill>
        <p:spPr>
          <a:xfrm>
            <a:off x="325475" y="1923300"/>
            <a:ext cx="5404000" cy="3886249"/>
          </a:xfrm>
          <a:prstGeom prst="rect">
            <a:avLst/>
          </a:prstGeom>
          <a:noFill/>
          <a:ln>
            <a:noFill/>
          </a:ln>
        </p:spPr>
      </p:pic>
      <p:sp>
        <p:nvSpPr>
          <p:cNvPr id="3" name="TextBox 2">
            <a:extLst>
              <a:ext uri="{FF2B5EF4-FFF2-40B4-BE49-F238E27FC236}">
                <a16:creationId xmlns:a16="http://schemas.microsoft.com/office/drawing/2014/main" id="{94D3FC73-58CC-4731-1C49-09DC29D4C453}"/>
              </a:ext>
            </a:extLst>
          </p:cNvPr>
          <p:cNvSpPr txBox="1"/>
          <p:nvPr/>
        </p:nvSpPr>
        <p:spPr>
          <a:xfrm>
            <a:off x="11577999" y="170330"/>
            <a:ext cx="581226" cy="307777"/>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S12</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g1ee5480e16a_0_26"/>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1100"/>
              <a:buFont typeface="Arial"/>
              <a:buNone/>
            </a:pPr>
            <a:r>
              <a:rPr lang="en-US" dirty="0">
                <a:solidFill>
                  <a:schemeClr val="tx1"/>
                </a:solidFill>
              </a:rPr>
              <a:t>Electronic Waste or E-Waste should not be thrown in the trash.</a:t>
            </a:r>
            <a:endParaRPr dirty="0">
              <a:solidFill>
                <a:schemeClr val="tx1"/>
              </a:solidFill>
            </a:endParaRPr>
          </a:p>
        </p:txBody>
      </p:sp>
      <p:sp>
        <p:nvSpPr>
          <p:cNvPr id="194" name="Google Shape;194;g1ee5480e16a_0_26"/>
          <p:cNvSpPr txBox="1">
            <a:spLocks noGrp="1"/>
          </p:cNvSpPr>
          <p:nvPr>
            <p:ph type="body" idx="1"/>
          </p:nvPr>
        </p:nvSpPr>
        <p:spPr>
          <a:xfrm>
            <a:off x="838200" y="1575325"/>
            <a:ext cx="5252400" cy="43512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sz="4400" b="1" dirty="0">
              <a:solidFill>
                <a:srgbClr val="980000"/>
              </a:solidFill>
            </a:endParaRPr>
          </a:p>
          <a:p>
            <a:pPr lvl="0" indent="-457200" algn="l" rtl="0">
              <a:spcBef>
                <a:spcPts val="0"/>
              </a:spcBef>
              <a:spcAft>
                <a:spcPts val="0"/>
              </a:spcAft>
              <a:buClrTx/>
              <a:buSzPct val="100000"/>
              <a:buFont typeface="Arial" panose="020B0604020202020204" pitchFamily="34" charset="0"/>
              <a:buChar char="•"/>
            </a:pPr>
            <a:r>
              <a:rPr lang="en-US" sz="3000" dirty="0">
                <a:solidFill>
                  <a:schemeClr val="tx1"/>
                </a:solidFill>
              </a:rPr>
              <a:t>E-Waste may contain lead, copper, and other heavy metals or potentially toxic substances that are bad for the environment.  </a:t>
            </a:r>
            <a:endParaRPr sz="3000" dirty="0">
              <a:solidFill>
                <a:schemeClr val="tx1"/>
              </a:solidFill>
            </a:endParaRPr>
          </a:p>
        </p:txBody>
      </p:sp>
      <p:sp>
        <p:nvSpPr>
          <p:cNvPr id="3" name="TextBox 2">
            <a:extLst>
              <a:ext uri="{FF2B5EF4-FFF2-40B4-BE49-F238E27FC236}">
                <a16:creationId xmlns:a16="http://schemas.microsoft.com/office/drawing/2014/main" id="{BFF92936-4D7D-757C-4CD2-DF27F1CC25F2}"/>
              </a:ext>
            </a:extLst>
          </p:cNvPr>
          <p:cNvSpPr txBox="1"/>
          <p:nvPr/>
        </p:nvSpPr>
        <p:spPr>
          <a:xfrm>
            <a:off x="11577999" y="170330"/>
            <a:ext cx="581226" cy="307777"/>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S13</a:t>
            </a:r>
          </a:p>
        </p:txBody>
      </p:sp>
      <p:pic>
        <p:nvPicPr>
          <p:cNvPr id="4" name="Picture 3">
            <a:extLst>
              <a:ext uri="{FF2B5EF4-FFF2-40B4-BE49-F238E27FC236}">
                <a16:creationId xmlns:a16="http://schemas.microsoft.com/office/drawing/2014/main" id="{946D3FCB-97CF-0514-5D31-62CFB859F7AF}"/>
              </a:ext>
            </a:extLst>
          </p:cNvPr>
          <p:cNvPicPr>
            <a:picLocks noChangeAspect="1"/>
          </p:cNvPicPr>
          <p:nvPr/>
        </p:nvPicPr>
        <p:blipFill>
          <a:blip r:embed="rId3"/>
          <a:stretch>
            <a:fillRect/>
          </a:stretch>
        </p:blipFill>
        <p:spPr>
          <a:xfrm>
            <a:off x="7536890" y="1769764"/>
            <a:ext cx="2808381" cy="3662846"/>
          </a:xfrm>
          <a:prstGeom prst="rect">
            <a:avLst/>
          </a:prstGeom>
        </p:spPr>
      </p:pic>
      <p:pic>
        <p:nvPicPr>
          <p:cNvPr id="7" name="Picture 6">
            <a:extLst>
              <a:ext uri="{FF2B5EF4-FFF2-40B4-BE49-F238E27FC236}">
                <a16:creationId xmlns:a16="http://schemas.microsoft.com/office/drawing/2014/main" id="{D99A0744-133F-2A67-073B-41F3934C1EBC}"/>
              </a:ext>
            </a:extLst>
          </p:cNvPr>
          <p:cNvPicPr>
            <a:picLocks noChangeAspect="1"/>
          </p:cNvPicPr>
          <p:nvPr/>
        </p:nvPicPr>
        <p:blipFill>
          <a:blip r:embed="rId4"/>
          <a:stretch>
            <a:fillRect/>
          </a:stretch>
        </p:blipFill>
        <p:spPr>
          <a:xfrm>
            <a:off x="6947949" y="2432434"/>
            <a:ext cx="1993131" cy="1993131"/>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g1ee5480e16a_0_112"/>
          <p:cNvSpPr txBox="1">
            <a:spLocks noGrp="1"/>
          </p:cNvSpPr>
          <p:nvPr>
            <p:ph type="title"/>
          </p:nvPr>
        </p:nvSpPr>
        <p:spPr>
          <a:xfrm>
            <a:off x="838200" y="0"/>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1100"/>
              <a:buFont typeface="Arial"/>
              <a:buNone/>
            </a:pPr>
            <a:r>
              <a:rPr lang="en-US" b="1" dirty="0">
                <a:solidFill>
                  <a:srgbClr val="980000"/>
                </a:solidFill>
              </a:rPr>
              <a:t> </a:t>
            </a:r>
            <a:r>
              <a:rPr lang="en-US" dirty="0">
                <a:solidFill>
                  <a:schemeClr val="tx1"/>
                </a:solidFill>
              </a:rPr>
              <a:t>Collection Centers and Special Events</a:t>
            </a:r>
            <a:endParaRPr dirty="0">
              <a:solidFill>
                <a:schemeClr val="tx1"/>
              </a:solidFill>
            </a:endParaRPr>
          </a:p>
        </p:txBody>
      </p:sp>
      <p:sp>
        <p:nvSpPr>
          <p:cNvPr id="202" name="Google Shape;202;g1ee5480e16a_0_112"/>
          <p:cNvSpPr txBox="1">
            <a:spLocks noGrp="1"/>
          </p:cNvSpPr>
          <p:nvPr>
            <p:ph type="body" idx="1"/>
          </p:nvPr>
        </p:nvSpPr>
        <p:spPr>
          <a:xfrm>
            <a:off x="838200" y="1235065"/>
            <a:ext cx="10515600" cy="4999200"/>
          </a:xfrm>
          <a:prstGeom prst="rect">
            <a:avLst/>
          </a:prstGeom>
        </p:spPr>
        <p:txBody>
          <a:bodyPr spcFirstLastPara="1" wrap="square" lIns="91425" tIns="45700" rIns="91425" bIns="45700" anchor="t" anchorCtr="0">
            <a:normAutofit/>
          </a:bodyPr>
          <a:lstStyle/>
          <a:p>
            <a:pPr marL="0" lvl="0" indent="0" algn="ctr" rtl="0">
              <a:spcBef>
                <a:spcPts val="0"/>
              </a:spcBef>
              <a:spcAft>
                <a:spcPts val="0"/>
              </a:spcAft>
              <a:buNone/>
            </a:pPr>
            <a:r>
              <a:rPr lang="en-US" dirty="0">
                <a:solidFill>
                  <a:schemeClr val="tx1"/>
                </a:solidFill>
              </a:rPr>
              <a:t>Waste disposal is easy with Collection Centers and special events!</a:t>
            </a:r>
            <a:endParaRPr dirty="0">
              <a:solidFill>
                <a:schemeClr val="tx1"/>
              </a:solidFill>
            </a:endParaRPr>
          </a:p>
          <a:p>
            <a:pPr marL="0" lvl="0" indent="0" algn="ctr" rtl="0">
              <a:spcBef>
                <a:spcPts val="0"/>
              </a:spcBef>
              <a:spcAft>
                <a:spcPts val="0"/>
              </a:spcAft>
              <a:buNone/>
            </a:pPr>
            <a:endParaRPr sz="3500" b="1" dirty="0">
              <a:solidFill>
                <a:srgbClr val="980000"/>
              </a:solidFill>
            </a:endParaRPr>
          </a:p>
          <a:p>
            <a:pPr marL="0" lvl="0" indent="0" algn="ctr" rtl="0">
              <a:spcBef>
                <a:spcPts val="0"/>
              </a:spcBef>
              <a:spcAft>
                <a:spcPts val="0"/>
              </a:spcAft>
              <a:buNone/>
            </a:pPr>
            <a:endParaRPr sz="3500" b="1" dirty="0">
              <a:solidFill>
                <a:srgbClr val="980000"/>
              </a:solidFill>
            </a:endParaRPr>
          </a:p>
          <a:p>
            <a:pPr marL="0" lvl="0" indent="0" algn="ctr" rtl="0">
              <a:spcBef>
                <a:spcPts val="0"/>
              </a:spcBef>
              <a:spcAft>
                <a:spcPts val="0"/>
              </a:spcAft>
              <a:buNone/>
            </a:pPr>
            <a:endParaRPr sz="3500" b="1" dirty="0">
              <a:solidFill>
                <a:srgbClr val="980000"/>
              </a:solidFill>
            </a:endParaRPr>
          </a:p>
          <a:p>
            <a:pPr marL="0" lvl="0" indent="0" algn="ctr" rtl="0">
              <a:spcBef>
                <a:spcPts val="0"/>
              </a:spcBef>
              <a:spcAft>
                <a:spcPts val="0"/>
              </a:spcAft>
              <a:buNone/>
            </a:pPr>
            <a:endParaRPr sz="3500" b="1" dirty="0">
              <a:solidFill>
                <a:srgbClr val="980000"/>
              </a:solidFill>
            </a:endParaRPr>
          </a:p>
          <a:p>
            <a:pPr marL="0" lvl="0" indent="0" algn="ctr" rtl="0">
              <a:spcBef>
                <a:spcPts val="0"/>
              </a:spcBef>
              <a:spcAft>
                <a:spcPts val="0"/>
              </a:spcAft>
              <a:buNone/>
            </a:pPr>
            <a:endParaRPr sz="3500" b="1" dirty="0">
              <a:solidFill>
                <a:srgbClr val="980000"/>
              </a:solidFill>
            </a:endParaRPr>
          </a:p>
          <a:p>
            <a:pPr marL="0" lvl="0" indent="0" algn="ctr" rtl="0">
              <a:spcBef>
                <a:spcPts val="0"/>
              </a:spcBef>
              <a:spcAft>
                <a:spcPts val="0"/>
              </a:spcAft>
              <a:buClr>
                <a:schemeClr val="dk1"/>
              </a:buClr>
              <a:buSzPts val="1100"/>
              <a:buFont typeface="Arial"/>
              <a:buNone/>
            </a:pPr>
            <a:endParaRPr sz="3500" b="1" dirty="0">
              <a:solidFill>
                <a:srgbClr val="980000"/>
              </a:solidFill>
            </a:endParaRPr>
          </a:p>
        </p:txBody>
      </p:sp>
      <p:sp>
        <p:nvSpPr>
          <p:cNvPr id="204" name="Google Shape;204;g1ee5480e16a_0_112"/>
          <p:cNvSpPr txBox="1"/>
          <p:nvPr/>
        </p:nvSpPr>
        <p:spPr>
          <a:xfrm>
            <a:off x="3211114" y="5477495"/>
            <a:ext cx="6389100" cy="66168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900" dirty="0">
                <a:solidFill>
                  <a:schemeClr val="dk1"/>
                </a:solidFill>
                <a:latin typeface="Calibri"/>
                <a:ea typeface="Calibri"/>
                <a:cs typeface="Calibri"/>
                <a:sym typeface="Calibri"/>
              </a:rPr>
              <a:t>Click video to play.</a:t>
            </a:r>
            <a:endParaRPr sz="900" dirty="0">
              <a:solidFill>
                <a:schemeClr val="dk1"/>
              </a:solidFill>
              <a:latin typeface="Calibri"/>
              <a:ea typeface="Calibri"/>
              <a:cs typeface="Calibri"/>
              <a:sym typeface="Calibri"/>
            </a:endParaRPr>
          </a:p>
          <a:p>
            <a:pPr marL="0" lvl="0" indent="0" algn="l" rtl="0">
              <a:spcBef>
                <a:spcPts val="0"/>
              </a:spcBef>
              <a:spcAft>
                <a:spcPts val="0"/>
              </a:spcAft>
              <a:buNone/>
            </a:pPr>
            <a:r>
              <a:rPr lang="en-US" sz="900" dirty="0">
                <a:solidFill>
                  <a:schemeClr val="dk1"/>
                </a:solidFill>
                <a:latin typeface="Calibri"/>
                <a:ea typeface="Calibri"/>
                <a:cs typeface="Calibri"/>
                <a:sym typeface="Calibri"/>
              </a:rPr>
              <a:t>YouTube Link: </a:t>
            </a:r>
            <a:r>
              <a:rPr lang="en-US" sz="900" u="sng" dirty="0">
                <a:solidFill>
                  <a:schemeClr val="hlink"/>
                </a:solidFill>
                <a:latin typeface="Calibri"/>
                <a:ea typeface="Calibri"/>
                <a:cs typeface="Calibri"/>
                <a:sym typeface="Calibri"/>
                <a:hlinkClick r:id="rId3"/>
              </a:rPr>
              <a:t>https://www.youtube.com/watch?v=9ycO-BjI_1k&amp;t=2s</a:t>
            </a:r>
            <a:endParaRPr sz="900" dirty="0">
              <a:solidFill>
                <a:schemeClr val="dk1"/>
              </a:solidFill>
              <a:latin typeface="Calibri"/>
              <a:ea typeface="Calibri"/>
              <a:cs typeface="Calibri"/>
              <a:sym typeface="Calibri"/>
            </a:endParaRPr>
          </a:p>
          <a:p>
            <a:pPr marL="0" lvl="0" indent="0" algn="l" rtl="0">
              <a:spcBef>
                <a:spcPts val="0"/>
              </a:spcBef>
              <a:spcAft>
                <a:spcPts val="0"/>
              </a:spcAft>
              <a:buNone/>
            </a:pPr>
            <a:r>
              <a:rPr lang="en-US" sz="1300" dirty="0">
                <a:solidFill>
                  <a:schemeClr val="dk1"/>
                </a:solidFill>
                <a:latin typeface="Calibri"/>
                <a:ea typeface="Calibri"/>
                <a:cs typeface="Calibri"/>
                <a:sym typeface="Calibri"/>
              </a:rPr>
              <a:t> </a:t>
            </a:r>
            <a:endParaRPr sz="1300" dirty="0">
              <a:solidFill>
                <a:schemeClr val="dk1"/>
              </a:solidFill>
              <a:latin typeface="Calibri"/>
              <a:ea typeface="Calibri"/>
              <a:cs typeface="Calibri"/>
              <a:sym typeface="Calibri"/>
            </a:endParaRPr>
          </a:p>
        </p:txBody>
      </p:sp>
      <p:sp>
        <p:nvSpPr>
          <p:cNvPr id="3" name="TextBox 2">
            <a:extLst>
              <a:ext uri="{FF2B5EF4-FFF2-40B4-BE49-F238E27FC236}">
                <a16:creationId xmlns:a16="http://schemas.microsoft.com/office/drawing/2014/main" id="{88D1557B-27DA-3A74-DD67-68D54101B3B5}"/>
              </a:ext>
            </a:extLst>
          </p:cNvPr>
          <p:cNvSpPr txBox="1"/>
          <p:nvPr/>
        </p:nvSpPr>
        <p:spPr>
          <a:xfrm>
            <a:off x="11577999" y="170330"/>
            <a:ext cx="581226" cy="307777"/>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S14</a:t>
            </a:r>
          </a:p>
        </p:txBody>
      </p:sp>
      <p:pic>
        <p:nvPicPr>
          <p:cNvPr id="4" name="Picture 3">
            <a:extLst>
              <a:ext uri="{FF2B5EF4-FFF2-40B4-BE49-F238E27FC236}">
                <a16:creationId xmlns:a16="http://schemas.microsoft.com/office/drawing/2014/main" id="{0089C702-EF88-9965-C7F4-35904E825BE7}"/>
              </a:ext>
            </a:extLst>
          </p:cNvPr>
          <p:cNvPicPr>
            <a:picLocks noChangeAspect="1"/>
          </p:cNvPicPr>
          <p:nvPr/>
        </p:nvPicPr>
        <p:blipFill rotWithShape="1">
          <a:blip r:embed="rId4"/>
          <a:srcRect l="12228" t="16847" r="35368" b="14351"/>
          <a:stretch/>
        </p:blipFill>
        <p:spPr>
          <a:xfrm>
            <a:off x="3211114" y="1594811"/>
            <a:ext cx="5128722" cy="3787603"/>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213" name="Google Shape;213;g2ac596d1d1c_0_16"/>
          <p:cNvPicPr preferRelativeResize="0"/>
          <p:nvPr/>
        </p:nvPicPr>
        <p:blipFill>
          <a:blip r:embed="rId3">
            <a:alphaModFix/>
          </a:blip>
          <a:stretch>
            <a:fillRect/>
          </a:stretch>
        </p:blipFill>
        <p:spPr>
          <a:xfrm>
            <a:off x="5022672" y="2387471"/>
            <a:ext cx="3697850" cy="2375725"/>
          </a:xfrm>
          <a:prstGeom prst="rect">
            <a:avLst/>
          </a:prstGeom>
          <a:noFill/>
          <a:ln>
            <a:noFill/>
          </a:ln>
        </p:spPr>
      </p:pic>
      <p:sp>
        <p:nvSpPr>
          <p:cNvPr id="210" name="Google Shape;210;g2ac596d1d1c_0_16"/>
          <p:cNvSpPr txBox="1">
            <a:spLocks noGrp="1"/>
          </p:cNvSpPr>
          <p:nvPr>
            <p:ph type="title"/>
          </p:nvPr>
        </p:nvSpPr>
        <p:spPr>
          <a:xfrm>
            <a:off x="765301" y="19201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solidFill>
                  <a:schemeClr val="tx1"/>
                </a:solidFill>
              </a:rPr>
              <a:t>Student Explain: What have you learned?</a:t>
            </a:r>
            <a:endParaRPr dirty="0">
              <a:solidFill>
                <a:schemeClr val="tx1"/>
              </a:solidFill>
            </a:endParaRPr>
          </a:p>
        </p:txBody>
      </p:sp>
      <p:sp>
        <p:nvSpPr>
          <p:cNvPr id="211" name="Google Shape;211;g2ac596d1d1c_0_16"/>
          <p:cNvSpPr txBox="1">
            <a:spLocks noGrp="1"/>
          </p:cNvSpPr>
          <p:nvPr>
            <p:ph type="body" idx="1"/>
          </p:nvPr>
        </p:nvSpPr>
        <p:spPr>
          <a:xfrm>
            <a:off x="219425" y="1547701"/>
            <a:ext cx="10515600" cy="4315218"/>
          </a:xfrm>
          <a:prstGeom prst="rect">
            <a:avLst/>
          </a:prstGeom>
        </p:spPr>
        <p:txBody>
          <a:bodyPr spcFirstLastPara="1" wrap="square" lIns="91425" tIns="45700" rIns="91425" bIns="45700" anchor="t" anchorCtr="0">
            <a:normAutofit fontScale="77500" lnSpcReduction="20000"/>
          </a:bodyPr>
          <a:lstStyle/>
          <a:p>
            <a:pPr marL="583565" lvl="0" indent="-571500" algn="l" rtl="0">
              <a:spcBef>
                <a:spcPts val="0"/>
              </a:spcBef>
              <a:spcAft>
                <a:spcPts val="0"/>
              </a:spcAft>
              <a:buClr>
                <a:schemeClr val="tx1"/>
              </a:buClr>
              <a:buSzPct val="100000"/>
              <a:buFont typeface="Arial" panose="020B0604020202020204" pitchFamily="34" charset="0"/>
              <a:buChar char="•"/>
            </a:pPr>
            <a:r>
              <a:rPr lang="en-US" sz="3600" dirty="0">
                <a:solidFill>
                  <a:schemeClr val="tx1"/>
                </a:solidFill>
              </a:rPr>
              <a:t>Using the information learned today, explain to a partner how each item should be properly disposed of.</a:t>
            </a:r>
            <a:endParaRPr sz="3600" dirty="0">
              <a:solidFill>
                <a:schemeClr val="tx1"/>
              </a:solidFill>
            </a:endParaRPr>
          </a:p>
          <a:p>
            <a:pPr marL="0" lvl="0" indent="0" algn="l" rtl="0">
              <a:spcBef>
                <a:spcPts val="0"/>
              </a:spcBef>
              <a:spcAft>
                <a:spcPts val="0"/>
              </a:spcAft>
              <a:buClr>
                <a:schemeClr val="dk1"/>
              </a:buClr>
              <a:buSzPts val="853"/>
              <a:buFont typeface="Arial"/>
              <a:buNone/>
            </a:pPr>
            <a:endParaRPr sz="3600" dirty="0">
              <a:solidFill>
                <a:schemeClr val="tx1"/>
              </a:solidFill>
            </a:endParaRPr>
          </a:p>
          <a:p>
            <a:pPr marL="1040765" lvl="1" indent="-571500" algn="l" rtl="0">
              <a:spcBef>
                <a:spcPts val="0"/>
              </a:spcBef>
              <a:spcAft>
                <a:spcPts val="0"/>
              </a:spcAft>
              <a:buClr>
                <a:schemeClr val="tx1"/>
              </a:buClr>
              <a:buSzPct val="100000"/>
              <a:buFont typeface="Arial" panose="020B0604020202020204" pitchFamily="34" charset="0"/>
              <a:buChar char="•"/>
            </a:pPr>
            <a:r>
              <a:rPr lang="en-US" sz="3600" dirty="0">
                <a:solidFill>
                  <a:schemeClr val="tx1"/>
                </a:solidFill>
              </a:rPr>
              <a:t>Leftover cleaning products</a:t>
            </a:r>
            <a:endParaRPr sz="3600" dirty="0">
              <a:solidFill>
                <a:schemeClr val="tx1"/>
              </a:solidFill>
            </a:endParaRPr>
          </a:p>
          <a:p>
            <a:pPr marL="1040765" lvl="1" indent="-571500" algn="l" rtl="0">
              <a:spcBef>
                <a:spcPts val="0"/>
              </a:spcBef>
              <a:spcAft>
                <a:spcPts val="0"/>
              </a:spcAft>
              <a:buClr>
                <a:schemeClr val="tx1"/>
              </a:buClr>
              <a:buSzPct val="100000"/>
              <a:buFont typeface="Arial" panose="020B0604020202020204" pitchFamily="34" charset="0"/>
              <a:buChar char="•"/>
            </a:pPr>
            <a:r>
              <a:rPr lang="en-US" sz="3600" dirty="0">
                <a:solidFill>
                  <a:schemeClr val="tx1"/>
                </a:solidFill>
              </a:rPr>
              <a:t>Leftover paint</a:t>
            </a:r>
            <a:endParaRPr sz="3600" dirty="0">
              <a:solidFill>
                <a:schemeClr val="tx1"/>
              </a:solidFill>
            </a:endParaRPr>
          </a:p>
          <a:p>
            <a:pPr marL="1040765" lvl="1" indent="-571500" algn="l" rtl="0">
              <a:spcBef>
                <a:spcPts val="0"/>
              </a:spcBef>
              <a:spcAft>
                <a:spcPts val="0"/>
              </a:spcAft>
              <a:buClr>
                <a:schemeClr val="tx1"/>
              </a:buClr>
              <a:buSzPct val="100000"/>
              <a:buFont typeface="Arial" panose="020B0604020202020204" pitchFamily="34" charset="0"/>
              <a:buChar char="•"/>
            </a:pPr>
            <a:r>
              <a:rPr lang="en-US" sz="3600" dirty="0">
                <a:solidFill>
                  <a:schemeClr val="tx1"/>
                </a:solidFill>
              </a:rPr>
              <a:t>Used motor oil </a:t>
            </a:r>
            <a:endParaRPr sz="3600" dirty="0">
              <a:solidFill>
                <a:schemeClr val="tx1"/>
              </a:solidFill>
            </a:endParaRPr>
          </a:p>
          <a:p>
            <a:pPr marL="1040765" lvl="1" indent="-571500" algn="l" rtl="0">
              <a:spcBef>
                <a:spcPts val="0"/>
              </a:spcBef>
              <a:spcAft>
                <a:spcPts val="0"/>
              </a:spcAft>
              <a:buClr>
                <a:schemeClr val="tx1"/>
              </a:buClr>
              <a:buSzPct val="100000"/>
              <a:buFont typeface="Arial" panose="020B0604020202020204" pitchFamily="34" charset="0"/>
              <a:buChar char="•"/>
            </a:pPr>
            <a:r>
              <a:rPr lang="en-US" sz="3600" dirty="0">
                <a:solidFill>
                  <a:schemeClr val="tx1"/>
                </a:solidFill>
              </a:rPr>
              <a:t>Electronics</a:t>
            </a:r>
            <a:endParaRPr sz="3600" dirty="0">
              <a:solidFill>
                <a:schemeClr val="tx1"/>
              </a:solidFill>
            </a:endParaRPr>
          </a:p>
          <a:p>
            <a:pPr marL="1040765" lvl="1" indent="-571500" algn="l" rtl="0">
              <a:spcBef>
                <a:spcPts val="0"/>
              </a:spcBef>
              <a:spcAft>
                <a:spcPts val="0"/>
              </a:spcAft>
              <a:buClr>
                <a:schemeClr val="tx1"/>
              </a:buClr>
              <a:buSzPct val="100000"/>
              <a:buFont typeface="Arial" panose="020B0604020202020204" pitchFamily="34" charset="0"/>
              <a:buChar char="•"/>
            </a:pPr>
            <a:r>
              <a:rPr lang="en-US" sz="3600" dirty="0">
                <a:solidFill>
                  <a:schemeClr val="tx1"/>
                </a:solidFill>
              </a:rPr>
              <a:t>Batteries </a:t>
            </a:r>
            <a:endParaRPr sz="3600" dirty="0">
              <a:solidFill>
                <a:schemeClr val="tx1"/>
              </a:solidFill>
            </a:endParaRPr>
          </a:p>
          <a:p>
            <a:pPr marL="1040765" lvl="1" indent="-571500" algn="l" rtl="0">
              <a:spcBef>
                <a:spcPts val="0"/>
              </a:spcBef>
              <a:spcAft>
                <a:spcPts val="0"/>
              </a:spcAft>
              <a:buClr>
                <a:schemeClr val="tx1"/>
              </a:buClr>
              <a:buSzPct val="100000"/>
              <a:buFont typeface="Arial" panose="020B0604020202020204" pitchFamily="34" charset="0"/>
              <a:buChar char="•"/>
            </a:pPr>
            <a:r>
              <a:rPr lang="en-US" sz="3600" dirty="0">
                <a:solidFill>
                  <a:schemeClr val="tx1"/>
                </a:solidFill>
              </a:rPr>
              <a:t>Sharps </a:t>
            </a:r>
            <a:endParaRPr sz="3600" dirty="0">
              <a:solidFill>
                <a:schemeClr val="tx1"/>
              </a:solidFill>
            </a:endParaRPr>
          </a:p>
          <a:p>
            <a:pPr marL="1040765" lvl="1" indent="-571500" algn="l" rtl="0">
              <a:spcBef>
                <a:spcPts val="0"/>
              </a:spcBef>
              <a:spcAft>
                <a:spcPts val="0"/>
              </a:spcAft>
              <a:buClr>
                <a:schemeClr val="tx1"/>
              </a:buClr>
              <a:buSzPct val="100000"/>
              <a:buFont typeface="Arial" panose="020B0604020202020204" pitchFamily="34" charset="0"/>
              <a:buChar char="•"/>
            </a:pPr>
            <a:r>
              <a:rPr lang="en-US" sz="3600" dirty="0">
                <a:solidFill>
                  <a:schemeClr val="tx1"/>
                </a:solidFill>
              </a:rPr>
              <a:t>Pharmaceuticals</a:t>
            </a:r>
            <a:endParaRPr sz="3600" dirty="0">
              <a:solidFill>
                <a:schemeClr val="tx1"/>
              </a:solidFill>
            </a:endParaRPr>
          </a:p>
          <a:p>
            <a:pPr marL="914400" lvl="0" indent="0" algn="l" rtl="0">
              <a:spcBef>
                <a:spcPts val="0"/>
              </a:spcBef>
              <a:spcAft>
                <a:spcPts val="0"/>
              </a:spcAft>
              <a:buNone/>
            </a:pPr>
            <a:endParaRPr lang="en-US" sz="3600" dirty="0">
              <a:solidFill>
                <a:schemeClr val="tx1"/>
              </a:solidFill>
              <a:highlight>
                <a:srgbClr val="FFFF00"/>
              </a:highlight>
            </a:endParaRPr>
          </a:p>
          <a:p>
            <a:pPr marL="914400" lvl="0" indent="0" algn="l" rtl="0">
              <a:spcBef>
                <a:spcPts val="0"/>
              </a:spcBef>
              <a:spcAft>
                <a:spcPts val="0"/>
              </a:spcAft>
              <a:buNone/>
            </a:pPr>
            <a:br>
              <a:rPr lang="en-US" sz="4400" b="1" dirty="0">
                <a:solidFill>
                  <a:srgbClr val="980000"/>
                </a:solidFill>
                <a:highlight>
                  <a:srgbClr val="FFFF00"/>
                </a:highlight>
              </a:rPr>
            </a:br>
            <a:endParaRPr dirty="0">
              <a:highlight>
                <a:srgbClr val="FFFF00"/>
              </a:highlight>
            </a:endParaRPr>
          </a:p>
        </p:txBody>
      </p:sp>
      <p:pic>
        <p:nvPicPr>
          <p:cNvPr id="212" name="Google Shape;212;g2ac596d1d1c_0_16"/>
          <p:cNvPicPr preferRelativeResize="0"/>
          <p:nvPr/>
        </p:nvPicPr>
        <p:blipFill>
          <a:blip r:embed="rId4">
            <a:alphaModFix/>
          </a:blip>
          <a:stretch>
            <a:fillRect/>
          </a:stretch>
        </p:blipFill>
        <p:spPr>
          <a:xfrm>
            <a:off x="8896126" y="1967584"/>
            <a:ext cx="1838899" cy="2375730"/>
          </a:xfrm>
          <a:prstGeom prst="rect">
            <a:avLst/>
          </a:prstGeom>
          <a:noFill/>
          <a:ln>
            <a:noFill/>
          </a:ln>
        </p:spPr>
      </p:pic>
      <p:pic>
        <p:nvPicPr>
          <p:cNvPr id="214" name="Google Shape;214;g2ac596d1d1c_0_16"/>
          <p:cNvPicPr preferRelativeResize="0"/>
          <p:nvPr/>
        </p:nvPicPr>
        <p:blipFill>
          <a:blip r:embed="rId5">
            <a:alphaModFix/>
          </a:blip>
          <a:stretch>
            <a:fillRect/>
          </a:stretch>
        </p:blipFill>
        <p:spPr>
          <a:xfrm>
            <a:off x="8244688" y="4410661"/>
            <a:ext cx="2331726" cy="1559807"/>
          </a:xfrm>
          <a:prstGeom prst="rect">
            <a:avLst/>
          </a:prstGeom>
          <a:noFill/>
          <a:ln>
            <a:noFill/>
          </a:ln>
        </p:spPr>
      </p:pic>
      <p:sp>
        <p:nvSpPr>
          <p:cNvPr id="3" name="TextBox 2">
            <a:extLst>
              <a:ext uri="{FF2B5EF4-FFF2-40B4-BE49-F238E27FC236}">
                <a16:creationId xmlns:a16="http://schemas.microsoft.com/office/drawing/2014/main" id="{EF61FF37-1DB2-4E85-F03E-A530A2DA88BE}"/>
              </a:ext>
            </a:extLst>
          </p:cNvPr>
          <p:cNvSpPr txBox="1"/>
          <p:nvPr/>
        </p:nvSpPr>
        <p:spPr>
          <a:xfrm>
            <a:off x="765301" y="5190565"/>
            <a:ext cx="7217040" cy="523220"/>
          </a:xfrm>
          <a:prstGeom prst="rect">
            <a:avLst/>
          </a:prstGeom>
          <a:noFill/>
        </p:spPr>
        <p:txBody>
          <a:bodyPr wrap="none" rtlCol="0">
            <a:spAutoFit/>
          </a:bodyPr>
          <a:lstStyle/>
          <a:p>
            <a:r>
              <a:rPr lang="en-US" sz="2800" dirty="0">
                <a:solidFill>
                  <a:schemeClr val="tx1"/>
                </a:solidFill>
                <a:highlight>
                  <a:srgbClr val="FFFF00"/>
                </a:highlight>
                <a:latin typeface="Calibri" panose="020F0502020204030204" pitchFamily="34" charset="0"/>
                <a:cs typeface="Calibri" panose="020F0502020204030204" pitchFamily="34" charset="0"/>
              </a:rPr>
              <a:t>WHERE SHOULD THESE ITEMS BE TAKEN? WHY?</a:t>
            </a:r>
            <a:endParaRPr lang="en-US" sz="2800" dirty="0">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62820BC4-2D95-EA74-A920-11B47BCCE2A4}"/>
              </a:ext>
            </a:extLst>
          </p:cNvPr>
          <p:cNvSpPr txBox="1"/>
          <p:nvPr/>
        </p:nvSpPr>
        <p:spPr>
          <a:xfrm>
            <a:off x="11577999" y="170330"/>
            <a:ext cx="581226" cy="307777"/>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S15</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g1ee5480e16a_0_118"/>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990"/>
              <a:buFont typeface="Arial"/>
              <a:buNone/>
            </a:pPr>
            <a:r>
              <a:rPr lang="en-US" dirty="0">
                <a:solidFill>
                  <a:schemeClr val="tx1"/>
                </a:solidFill>
              </a:rPr>
              <a:t>Student Explain: What do the Collection Centers or Events below do? Can You Find One Near You?</a:t>
            </a:r>
            <a:endParaRPr dirty="0">
              <a:solidFill>
                <a:schemeClr val="tx1"/>
              </a:solidFill>
            </a:endParaRPr>
          </a:p>
        </p:txBody>
      </p:sp>
      <p:sp>
        <p:nvSpPr>
          <p:cNvPr id="221" name="Google Shape;221;g1ee5480e16a_0_118"/>
          <p:cNvSpPr txBox="1">
            <a:spLocks noGrp="1"/>
          </p:cNvSpPr>
          <p:nvPr>
            <p:ph type="body" idx="1"/>
          </p:nvPr>
        </p:nvSpPr>
        <p:spPr>
          <a:xfrm>
            <a:off x="838200" y="1776046"/>
            <a:ext cx="10515600" cy="5028169"/>
          </a:xfrm>
          <a:prstGeom prst="rect">
            <a:avLst/>
          </a:prstGeom>
        </p:spPr>
        <p:txBody>
          <a:bodyPr spcFirstLastPara="1" wrap="square" lIns="91425" tIns="45700" rIns="91425" bIns="45700" anchor="t" anchorCtr="0">
            <a:normAutofit fontScale="62500" lnSpcReduction="20000"/>
          </a:bodyPr>
          <a:lstStyle/>
          <a:p>
            <a:pPr marL="0" lvl="0" indent="0" algn="l" rtl="0">
              <a:spcBef>
                <a:spcPts val="0"/>
              </a:spcBef>
              <a:spcAft>
                <a:spcPts val="0"/>
              </a:spcAft>
              <a:buNone/>
            </a:pPr>
            <a:endParaRPr dirty="0"/>
          </a:p>
          <a:p>
            <a:pPr marL="0" lvl="0" indent="0" algn="l" rtl="0">
              <a:spcBef>
                <a:spcPts val="0"/>
              </a:spcBef>
              <a:spcAft>
                <a:spcPts val="0"/>
              </a:spcAft>
              <a:buNone/>
            </a:pPr>
            <a:r>
              <a:rPr lang="en-US" sz="3800" b="1" u="sng" dirty="0">
                <a:solidFill>
                  <a:schemeClr val="hlink"/>
                </a:solidFill>
                <a:hlinkClick r:id="rId3"/>
              </a:rPr>
              <a:t>Permanent Centers</a:t>
            </a:r>
            <a:endParaRPr sz="3800" dirty="0"/>
          </a:p>
          <a:p>
            <a:pPr marL="0" lvl="0" indent="0" algn="l" rtl="0">
              <a:spcBef>
                <a:spcPts val="0"/>
              </a:spcBef>
              <a:spcAft>
                <a:spcPts val="0"/>
              </a:spcAft>
              <a:buNone/>
            </a:pPr>
            <a:endParaRPr sz="3800" dirty="0"/>
          </a:p>
          <a:p>
            <a:pPr marL="0" lvl="0" indent="0" algn="l" rtl="0">
              <a:spcBef>
                <a:spcPts val="0"/>
              </a:spcBef>
              <a:spcAft>
                <a:spcPts val="0"/>
              </a:spcAft>
              <a:buNone/>
            </a:pPr>
            <a:r>
              <a:rPr lang="en-US" sz="3800" b="1" u="sng" dirty="0">
                <a:solidFill>
                  <a:schemeClr val="hlink"/>
                </a:solidFill>
                <a:hlinkClick r:id="rId4"/>
              </a:rPr>
              <a:t>Temporary Events</a:t>
            </a:r>
            <a:endParaRPr sz="3800" b="1" dirty="0">
              <a:solidFill>
                <a:srgbClr val="980000"/>
              </a:solidFill>
            </a:endParaRPr>
          </a:p>
          <a:p>
            <a:pPr marL="0" lvl="0" indent="0" algn="l" rtl="0">
              <a:spcBef>
                <a:spcPts val="0"/>
              </a:spcBef>
              <a:spcAft>
                <a:spcPts val="0"/>
              </a:spcAft>
              <a:buNone/>
            </a:pPr>
            <a:endParaRPr sz="3800" b="1" dirty="0">
              <a:solidFill>
                <a:srgbClr val="980000"/>
              </a:solidFill>
            </a:endParaRPr>
          </a:p>
          <a:p>
            <a:pPr marL="0" lvl="0" indent="0" algn="l" rtl="0">
              <a:spcBef>
                <a:spcPts val="0"/>
              </a:spcBef>
              <a:spcAft>
                <a:spcPts val="0"/>
              </a:spcAft>
              <a:buNone/>
            </a:pPr>
            <a:r>
              <a:rPr lang="en-US" sz="3800" b="1" u="sng" dirty="0">
                <a:solidFill>
                  <a:schemeClr val="hlink"/>
                </a:solidFill>
                <a:hlinkClick r:id="rId5"/>
              </a:rPr>
              <a:t>Household Hazardous Waste (HHW) Disposal</a:t>
            </a:r>
            <a:endParaRPr sz="3800" b="1" dirty="0">
              <a:solidFill>
                <a:srgbClr val="980000"/>
              </a:solidFill>
            </a:endParaRPr>
          </a:p>
          <a:p>
            <a:pPr marL="0" lvl="0" indent="0" algn="l" rtl="0">
              <a:spcBef>
                <a:spcPts val="0"/>
              </a:spcBef>
              <a:spcAft>
                <a:spcPts val="0"/>
              </a:spcAft>
              <a:buNone/>
            </a:pPr>
            <a:endParaRPr sz="3800" b="1" dirty="0">
              <a:solidFill>
                <a:srgbClr val="980000"/>
              </a:solidFill>
            </a:endParaRPr>
          </a:p>
          <a:p>
            <a:pPr marL="0" lvl="0" indent="0" algn="l" rtl="0">
              <a:spcBef>
                <a:spcPts val="0"/>
              </a:spcBef>
              <a:spcAft>
                <a:spcPts val="0"/>
              </a:spcAft>
              <a:buNone/>
            </a:pPr>
            <a:r>
              <a:rPr lang="en-US" sz="3800" b="1" u="sng" dirty="0">
                <a:solidFill>
                  <a:schemeClr val="hlink"/>
                </a:solidFill>
                <a:hlinkClick r:id="rId6"/>
              </a:rPr>
              <a:t>Electronic Waste (E-Waste) Disposal</a:t>
            </a:r>
            <a:endParaRPr sz="3800" b="1" dirty="0">
              <a:solidFill>
                <a:srgbClr val="980000"/>
              </a:solidFill>
            </a:endParaRPr>
          </a:p>
          <a:p>
            <a:pPr marL="0" lvl="0" indent="0" algn="l" rtl="0">
              <a:spcBef>
                <a:spcPts val="0"/>
              </a:spcBef>
              <a:spcAft>
                <a:spcPts val="0"/>
              </a:spcAft>
              <a:buNone/>
            </a:pPr>
            <a:endParaRPr sz="3800" b="1" dirty="0">
              <a:solidFill>
                <a:srgbClr val="980000"/>
              </a:solidFill>
            </a:endParaRPr>
          </a:p>
          <a:p>
            <a:pPr marL="0" lvl="0" indent="0" algn="l" rtl="0">
              <a:spcBef>
                <a:spcPts val="0"/>
              </a:spcBef>
              <a:spcAft>
                <a:spcPts val="0"/>
              </a:spcAft>
              <a:buNone/>
            </a:pPr>
            <a:r>
              <a:rPr lang="en-US" sz="3800" b="1" u="sng" dirty="0">
                <a:solidFill>
                  <a:schemeClr val="hlink"/>
                </a:solidFill>
                <a:hlinkClick r:id="rId7"/>
              </a:rPr>
              <a:t>Household Battery Disposal</a:t>
            </a:r>
            <a:endParaRPr sz="3800" b="1" dirty="0">
              <a:solidFill>
                <a:srgbClr val="980000"/>
              </a:solidFill>
            </a:endParaRPr>
          </a:p>
          <a:p>
            <a:pPr marL="0" lvl="0" indent="0" algn="l" rtl="0">
              <a:spcBef>
                <a:spcPts val="0"/>
              </a:spcBef>
              <a:spcAft>
                <a:spcPts val="0"/>
              </a:spcAft>
              <a:buNone/>
            </a:pPr>
            <a:endParaRPr sz="3800" b="1" dirty="0">
              <a:solidFill>
                <a:srgbClr val="980000"/>
              </a:solidFill>
            </a:endParaRPr>
          </a:p>
          <a:p>
            <a:pPr marL="0" lvl="0" indent="0" algn="l" rtl="0">
              <a:spcBef>
                <a:spcPts val="0"/>
              </a:spcBef>
              <a:spcAft>
                <a:spcPts val="0"/>
              </a:spcAft>
              <a:buNone/>
            </a:pPr>
            <a:r>
              <a:rPr lang="en-US" sz="3800" b="1" u="sng" dirty="0">
                <a:solidFill>
                  <a:schemeClr val="hlink"/>
                </a:solidFill>
                <a:hlinkClick r:id="rId8"/>
              </a:rPr>
              <a:t>Paint Recycling</a:t>
            </a:r>
            <a:endParaRPr sz="3800" b="1" dirty="0">
              <a:solidFill>
                <a:srgbClr val="980000"/>
              </a:solidFill>
            </a:endParaRPr>
          </a:p>
          <a:p>
            <a:pPr marL="0" lvl="0" indent="0" algn="l" rtl="0">
              <a:spcBef>
                <a:spcPts val="0"/>
              </a:spcBef>
              <a:spcAft>
                <a:spcPts val="0"/>
              </a:spcAft>
              <a:buNone/>
            </a:pPr>
            <a:endParaRPr sz="3800" b="1" dirty="0">
              <a:solidFill>
                <a:srgbClr val="980000"/>
              </a:solidFill>
            </a:endParaRPr>
          </a:p>
          <a:p>
            <a:pPr marL="0" lvl="0" indent="0" algn="l" rtl="0">
              <a:spcBef>
                <a:spcPts val="0"/>
              </a:spcBef>
              <a:spcAft>
                <a:spcPts val="0"/>
              </a:spcAft>
              <a:buNone/>
            </a:pPr>
            <a:r>
              <a:rPr lang="en-US" sz="3800" b="1" u="sng" dirty="0">
                <a:solidFill>
                  <a:schemeClr val="hlink"/>
                </a:solidFill>
                <a:hlinkClick r:id="rId9"/>
              </a:rPr>
              <a:t>Pharmaceutical Disposal</a:t>
            </a:r>
            <a:endParaRPr sz="3800" b="1" dirty="0">
              <a:solidFill>
                <a:srgbClr val="980000"/>
              </a:solidFill>
            </a:endParaRPr>
          </a:p>
          <a:p>
            <a:pPr marL="0" lvl="0" indent="0" algn="l" rtl="0">
              <a:spcBef>
                <a:spcPts val="0"/>
              </a:spcBef>
              <a:spcAft>
                <a:spcPts val="0"/>
              </a:spcAft>
              <a:buNone/>
            </a:pPr>
            <a:endParaRPr sz="3800" b="1" dirty="0">
              <a:solidFill>
                <a:srgbClr val="980000"/>
              </a:solidFill>
            </a:endParaRPr>
          </a:p>
          <a:p>
            <a:pPr marL="0" lvl="0" indent="0" algn="l" rtl="0">
              <a:spcBef>
                <a:spcPts val="0"/>
              </a:spcBef>
              <a:spcAft>
                <a:spcPts val="0"/>
              </a:spcAft>
              <a:buNone/>
            </a:pPr>
            <a:r>
              <a:rPr lang="en-US" sz="3800" b="1" u="sng" dirty="0">
                <a:solidFill>
                  <a:schemeClr val="hlink"/>
                </a:solidFill>
                <a:hlinkClick r:id="rId10"/>
              </a:rPr>
              <a:t>Sharps Disposal</a:t>
            </a:r>
            <a:endParaRPr sz="3800" b="1" dirty="0">
              <a:solidFill>
                <a:srgbClr val="980000"/>
              </a:solidFill>
            </a:endParaRPr>
          </a:p>
          <a:p>
            <a:pPr marL="0" lvl="0" indent="0" algn="l" rtl="0">
              <a:spcBef>
                <a:spcPts val="0"/>
              </a:spcBef>
              <a:spcAft>
                <a:spcPts val="0"/>
              </a:spcAft>
              <a:buClr>
                <a:schemeClr val="dk1"/>
              </a:buClr>
              <a:buSzPts val="605"/>
              <a:buFont typeface="Arial"/>
              <a:buNone/>
            </a:pPr>
            <a:endParaRPr sz="3800" b="1" dirty="0">
              <a:solidFill>
                <a:srgbClr val="980000"/>
              </a:solidFill>
            </a:endParaRPr>
          </a:p>
          <a:p>
            <a:pPr marL="0" lvl="0" indent="0" algn="l" rtl="0">
              <a:spcBef>
                <a:spcPts val="0"/>
              </a:spcBef>
              <a:spcAft>
                <a:spcPts val="0"/>
              </a:spcAft>
              <a:buNone/>
            </a:pPr>
            <a:r>
              <a:rPr lang="en-US" sz="3800" b="1" u="sng" dirty="0">
                <a:solidFill>
                  <a:schemeClr val="hlink"/>
                </a:solidFill>
                <a:hlinkClick r:id="rId11"/>
              </a:rPr>
              <a:t>Used Motor Oil Collection Centers</a:t>
            </a:r>
            <a:endParaRPr sz="3800"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Clr>
                <a:schemeClr val="dk1"/>
              </a:buClr>
              <a:buSzPct val="39285"/>
              <a:buFont typeface="Arial"/>
              <a:buNone/>
            </a:pPr>
            <a:endParaRPr dirty="0"/>
          </a:p>
        </p:txBody>
      </p:sp>
      <p:pic>
        <p:nvPicPr>
          <p:cNvPr id="222" name="Google Shape;222;g1ee5480e16a_0_118"/>
          <p:cNvPicPr preferRelativeResize="0"/>
          <p:nvPr/>
        </p:nvPicPr>
        <p:blipFill>
          <a:blip r:embed="rId12">
            <a:alphaModFix/>
          </a:blip>
          <a:stretch>
            <a:fillRect/>
          </a:stretch>
        </p:blipFill>
        <p:spPr>
          <a:xfrm>
            <a:off x="6782825" y="1961925"/>
            <a:ext cx="4700451" cy="3760350"/>
          </a:xfrm>
          <a:prstGeom prst="rect">
            <a:avLst/>
          </a:prstGeom>
          <a:noFill/>
          <a:ln>
            <a:noFill/>
          </a:ln>
        </p:spPr>
      </p:pic>
      <p:sp>
        <p:nvSpPr>
          <p:cNvPr id="3" name="TextBox 2">
            <a:extLst>
              <a:ext uri="{FF2B5EF4-FFF2-40B4-BE49-F238E27FC236}">
                <a16:creationId xmlns:a16="http://schemas.microsoft.com/office/drawing/2014/main" id="{78ECA43E-933E-D670-3870-1AFFA9460C27}"/>
              </a:ext>
            </a:extLst>
          </p:cNvPr>
          <p:cNvSpPr txBox="1"/>
          <p:nvPr/>
        </p:nvSpPr>
        <p:spPr>
          <a:xfrm>
            <a:off x="11577999" y="170330"/>
            <a:ext cx="581226" cy="307777"/>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S16</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g1ee5480e16a_0_124"/>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1100"/>
              <a:buFont typeface="Arial"/>
              <a:buNone/>
            </a:pPr>
            <a:r>
              <a:rPr lang="en-US" dirty="0">
                <a:solidFill>
                  <a:schemeClr val="tx1"/>
                </a:solidFill>
              </a:rPr>
              <a:t>Student Extend: Let’s make an alternative household cleaning product for Windows!</a:t>
            </a:r>
            <a:endParaRPr dirty="0">
              <a:solidFill>
                <a:schemeClr val="tx1"/>
              </a:solidFill>
            </a:endParaRPr>
          </a:p>
        </p:txBody>
      </p:sp>
      <p:sp>
        <p:nvSpPr>
          <p:cNvPr id="229" name="Google Shape;229;g1ee5480e16a_0_124"/>
          <p:cNvSpPr txBox="1">
            <a:spLocks noGrp="1"/>
          </p:cNvSpPr>
          <p:nvPr>
            <p:ph type="body" idx="1"/>
          </p:nvPr>
        </p:nvSpPr>
        <p:spPr>
          <a:xfrm>
            <a:off x="838200" y="1860798"/>
            <a:ext cx="10515600" cy="4351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tx1"/>
              </a:buClr>
              <a:buNone/>
            </a:pPr>
            <a:r>
              <a:rPr lang="en-US" dirty="0">
                <a:solidFill>
                  <a:schemeClr val="tx1"/>
                </a:solidFill>
              </a:rPr>
              <a:t>To make this alternative window cleaner, </a:t>
            </a:r>
            <a:endParaRPr dirty="0">
              <a:solidFill>
                <a:schemeClr val="tx1"/>
              </a:solidFill>
            </a:endParaRPr>
          </a:p>
          <a:p>
            <a:pPr marL="0" lvl="0" indent="0" algn="l" rtl="0">
              <a:spcBef>
                <a:spcPts val="0"/>
              </a:spcBef>
              <a:spcAft>
                <a:spcPts val="0"/>
              </a:spcAft>
              <a:buClr>
                <a:schemeClr val="tx1"/>
              </a:buClr>
              <a:buNone/>
            </a:pPr>
            <a:r>
              <a:rPr lang="en-US" dirty="0">
                <a:solidFill>
                  <a:schemeClr val="tx1"/>
                </a:solidFill>
              </a:rPr>
              <a:t>you and your partner will need:</a:t>
            </a:r>
            <a:endParaRPr dirty="0">
              <a:solidFill>
                <a:schemeClr val="tx1"/>
              </a:solidFill>
            </a:endParaRPr>
          </a:p>
          <a:p>
            <a:pPr marL="492919" lvl="0" indent="-457200" algn="l" rtl="0">
              <a:spcBef>
                <a:spcPts val="0"/>
              </a:spcBef>
              <a:spcAft>
                <a:spcPts val="0"/>
              </a:spcAft>
              <a:buClr>
                <a:schemeClr val="tx1"/>
              </a:buClr>
              <a:buSzPct val="100000"/>
              <a:buFont typeface="Arial" panose="020B0604020202020204" pitchFamily="34" charset="0"/>
              <a:buChar char="•"/>
            </a:pPr>
            <a:r>
              <a:rPr lang="en-US" dirty="0">
                <a:solidFill>
                  <a:schemeClr val="tx1"/>
                </a:solidFill>
              </a:rPr>
              <a:t>Juice from one lemon</a:t>
            </a:r>
            <a:endParaRPr dirty="0">
              <a:solidFill>
                <a:schemeClr val="tx1"/>
              </a:solidFill>
            </a:endParaRPr>
          </a:p>
          <a:p>
            <a:pPr marL="492919" lvl="0" indent="-457200" algn="l" rtl="0">
              <a:spcBef>
                <a:spcPts val="0"/>
              </a:spcBef>
              <a:spcAft>
                <a:spcPts val="0"/>
              </a:spcAft>
              <a:buClr>
                <a:schemeClr val="tx1"/>
              </a:buClr>
              <a:buSzPct val="100000"/>
              <a:buFont typeface="Arial" panose="020B0604020202020204" pitchFamily="34" charset="0"/>
              <a:buChar char="•"/>
            </a:pPr>
            <a:r>
              <a:rPr lang="en-US" dirty="0">
                <a:solidFill>
                  <a:schemeClr val="tx1"/>
                </a:solidFill>
              </a:rPr>
              <a:t>2 cups water or club soda </a:t>
            </a:r>
            <a:endParaRPr dirty="0">
              <a:solidFill>
                <a:schemeClr val="tx1"/>
              </a:solidFill>
            </a:endParaRPr>
          </a:p>
          <a:p>
            <a:pPr marL="492919" lvl="0" indent="-457200" algn="l" rtl="0">
              <a:spcBef>
                <a:spcPts val="0"/>
              </a:spcBef>
              <a:spcAft>
                <a:spcPts val="0"/>
              </a:spcAft>
              <a:buClr>
                <a:schemeClr val="tx1"/>
              </a:buClr>
              <a:buSzPct val="100000"/>
              <a:buFont typeface="Arial" panose="020B0604020202020204" pitchFamily="34" charset="0"/>
              <a:buChar char="•"/>
            </a:pPr>
            <a:r>
              <a:rPr lang="en-US" dirty="0">
                <a:solidFill>
                  <a:schemeClr val="tx1"/>
                </a:solidFill>
              </a:rPr>
              <a:t>1 teaspoon cornstarch </a:t>
            </a:r>
            <a:endParaRPr dirty="0">
              <a:solidFill>
                <a:schemeClr val="tx1"/>
              </a:solidFill>
            </a:endParaRPr>
          </a:p>
          <a:p>
            <a:pPr marL="0" lvl="0" indent="0" algn="l" rtl="0">
              <a:spcBef>
                <a:spcPts val="0"/>
              </a:spcBef>
              <a:spcAft>
                <a:spcPts val="0"/>
              </a:spcAft>
              <a:buNone/>
            </a:pPr>
            <a:endParaRPr sz="1600" dirty="0">
              <a:solidFill>
                <a:schemeClr val="tx1"/>
              </a:solidFill>
            </a:endParaRPr>
          </a:p>
          <a:p>
            <a:pPr marL="0" lvl="0" indent="0" algn="l" rtl="0">
              <a:spcBef>
                <a:spcPts val="0"/>
              </a:spcBef>
              <a:spcAft>
                <a:spcPts val="0"/>
              </a:spcAft>
              <a:buNone/>
            </a:pPr>
            <a:r>
              <a:rPr lang="en-US" dirty="0">
                <a:solidFill>
                  <a:schemeClr val="tx1"/>
                </a:solidFill>
              </a:rPr>
              <a:t>Mix all ingredients and pour evenly into two plastic spray bottles for each of you. Shake well.  Spray solution onto window. Scrub and wipe with a newspaper.</a:t>
            </a:r>
          </a:p>
          <a:p>
            <a:pPr marL="0" lvl="0" indent="0" algn="l" rtl="0">
              <a:spcBef>
                <a:spcPts val="0"/>
              </a:spcBef>
              <a:spcAft>
                <a:spcPts val="0"/>
              </a:spcAft>
              <a:buNone/>
            </a:pPr>
            <a:endParaRPr sz="1600" dirty="0">
              <a:solidFill>
                <a:schemeClr val="tx1"/>
              </a:solidFill>
            </a:endParaRPr>
          </a:p>
          <a:p>
            <a:pPr marL="0" lvl="0" indent="0" algn="l" rtl="0">
              <a:spcBef>
                <a:spcPts val="0"/>
              </a:spcBef>
              <a:spcAft>
                <a:spcPts val="0"/>
              </a:spcAft>
              <a:buNone/>
            </a:pPr>
            <a:r>
              <a:rPr lang="en-US" u="sng" dirty="0">
                <a:solidFill>
                  <a:schemeClr val="tx1"/>
                </a:solidFill>
              </a:rPr>
              <a:t>Disclaimer: Results may vary. Test recipe effectiveness by applying a small amount of product to an area before using.</a:t>
            </a:r>
            <a:endParaRPr u="sng" dirty="0">
              <a:solidFill>
                <a:schemeClr val="tx1"/>
              </a:solidFill>
            </a:endParaRPr>
          </a:p>
        </p:txBody>
      </p:sp>
      <p:sp>
        <p:nvSpPr>
          <p:cNvPr id="3" name="TextBox 2">
            <a:extLst>
              <a:ext uri="{FF2B5EF4-FFF2-40B4-BE49-F238E27FC236}">
                <a16:creationId xmlns:a16="http://schemas.microsoft.com/office/drawing/2014/main" id="{A0740539-03FD-5181-3E0F-732A817383D7}"/>
              </a:ext>
            </a:extLst>
          </p:cNvPr>
          <p:cNvSpPr txBox="1"/>
          <p:nvPr/>
        </p:nvSpPr>
        <p:spPr>
          <a:xfrm>
            <a:off x="11577999" y="170330"/>
            <a:ext cx="581226" cy="307777"/>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S17</a:t>
            </a:r>
          </a:p>
        </p:txBody>
      </p:sp>
      <p:pic>
        <p:nvPicPr>
          <p:cNvPr id="5" name="Picture 4">
            <a:extLst>
              <a:ext uri="{FF2B5EF4-FFF2-40B4-BE49-F238E27FC236}">
                <a16:creationId xmlns:a16="http://schemas.microsoft.com/office/drawing/2014/main" id="{DE6E20EC-5EB7-D917-99AE-DD4EF021A23C}"/>
              </a:ext>
            </a:extLst>
          </p:cNvPr>
          <p:cNvPicPr>
            <a:picLocks noChangeAspect="1"/>
          </p:cNvPicPr>
          <p:nvPr/>
        </p:nvPicPr>
        <p:blipFill>
          <a:blip r:embed="rId3"/>
          <a:stretch>
            <a:fillRect/>
          </a:stretch>
        </p:blipFill>
        <p:spPr>
          <a:xfrm>
            <a:off x="7010401" y="1679484"/>
            <a:ext cx="3372697" cy="2247059"/>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15"/>
          <p:cNvSpPr txBox="1">
            <a:spLocks noGrp="1"/>
          </p:cNvSpPr>
          <p:nvPr>
            <p:ph type="title"/>
          </p:nvPr>
        </p:nvSpPr>
        <p:spPr>
          <a:xfrm>
            <a:off x="358200" y="0"/>
            <a:ext cx="11475600" cy="232051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1"/>
              </a:buClr>
              <a:buSzPts val="3960"/>
              <a:buFont typeface="Calibri"/>
              <a:buNone/>
            </a:pPr>
            <a:r>
              <a:rPr lang="en-US" sz="3600" dirty="0">
                <a:solidFill>
                  <a:schemeClr val="tx1"/>
                </a:solidFill>
              </a:rPr>
              <a:t>Student Elaborate: Come up with a poster to educate your family about household hazardous waste and E-Waste. Include the other items you learned about today. </a:t>
            </a:r>
            <a:endParaRPr sz="3600" dirty="0">
              <a:solidFill>
                <a:schemeClr val="tx1"/>
              </a:solidFill>
            </a:endParaRPr>
          </a:p>
        </p:txBody>
      </p:sp>
      <p:sp>
        <p:nvSpPr>
          <p:cNvPr id="236" name="Google Shape;236;p15"/>
          <p:cNvSpPr txBox="1">
            <a:spLocks noGrp="1"/>
          </p:cNvSpPr>
          <p:nvPr>
            <p:ph type="body" idx="1"/>
          </p:nvPr>
        </p:nvSpPr>
        <p:spPr>
          <a:xfrm>
            <a:off x="358200" y="2320515"/>
            <a:ext cx="6625306" cy="4327500"/>
          </a:xfrm>
          <a:prstGeom prst="rect">
            <a:avLst/>
          </a:prstGeom>
          <a:noFill/>
          <a:ln>
            <a:noFill/>
          </a:ln>
        </p:spPr>
        <p:txBody>
          <a:bodyPr spcFirstLastPara="1" wrap="square" lIns="91425" tIns="45700" rIns="91425" bIns="45700" anchor="t" anchorCtr="0">
            <a:noAutofit/>
          </a:bodyPr>
          <a:lstStyle/>
          <a:p>
            <a:pPr marL="228600" lvl="0" indent="-209550" algn="l" rtl="0">
              <a:lnSpc>
                <a:spcPct val="90000"/>
              </a:lnSpc>
              <a:spcBef>
                <a:spcPts val="0"/>
              </a:spcBef>
              <a:spcAft>
                <a:spcPts val="0"/>
              </a:spcAft>
              <a:buClr>
                <a:schemeClr val="tx1"/>
              </a:buClr>
              <a:buSzPts val="2500"/>
              <a:buChar char="•"/>
            </a:pPr>
            <a:r>
              <a:rPr lang="en-US" sz="2500" i="1" u="sng" dirty="0">
                <a:solidFill>
                  <a:schemeClr val="tx1"/>
                </a:solidFill>
              </a:rPr>
              <a:t>Who</a:t>
            </a:r>
            <a:r>
              <a:rPr lang="en-US" sz="2500" dirty="0">
                <a:solidFill>
                  <a:schemeClr val="tx1"/>
                </a:solidFill>
              </a:rPr>
              <a:t>: Who will be your audience? Who can help you dispose of HHW, E-Waste and other hazardous items?</a:t>
            </a:r>
            <a:endParaRPr sz="2500" dirty="0">
              <a:solidFill>
                <a:schemeClr val="tx1"/>
              </a:solidFill>
            </a:endParaRPr>
          </a:p>
          <a:p>
            <a:pPr marL="228600" lvl="0" indent="-209550" algn="l" rtl="0">
              <a:lnSpc>
                <a:spcPct val="90000"/>
              </a:lnSpc>
              <a:spcBef>
                <a:spcPts val="0"/>
              </a:spcBef>
              <a:spcAft>
                <a:spcPts val="0"/>
              </a:spcAft>
              <a:buClr>
                <a:schemeClr val="tx1"/>
              </a:buClr>
              <a:buSzPts val="2500"/>
              <a:buChar char="•"/>
            </a:pPr>
            <a:r>
              <a:rPr lang="en-US" sz="2500" i="1" u="sng" dirty="0">
                <a:solidFill>
                  <a:schemeClr val="tx1"/>
                </a:solidFill>
              </a:rPr>
              <a:t>What</a:t>
            </a:r>
            <a:r>
              <a:rPr lang="en-US" sz="2500" i="1" dirty="0">
                <a:solidFill>
                  <a:schemeClr val="tx1"/>
                </a:solidFill>
              </a:rPr>
              <a:t>:</a:t>
            </a:r>
            <a:r>
              <a:rPr lang="en-US" sz="2500" dirty="0">
                <a:solidFill>
                  <a:schemeClr val="tx1"/>
                </a:solidFill>
              </a:rPr>
              <a:t> What types of substances/objects can be collect to be disposed of properly?</a:t>
            </a:r>
            <a:endParaRPr sz="2500" dirty="0">
              <a:solidFill>
                <a:schemeClr val="tx1"/>
              </a:solidFill>
            </a:endParaRPr>
          </a:p>
          <a:p>
            <a:pPr marL="228600" lvl="0" indent="-209550" algn="l" rtl="0">
              <a:lnSpc>
                <a:spcPct val="90000"/>
              </a:lnSpc>
              <a:spcBef>
                <a:spcPts val="1000"/>
              </a:spcBef>
              <a:spcAft>
                <a:spcPts val="0"/>
              </a:spcAft>
              <a:buClr>
                <a:schemeClr val="tx1"/>
              </a:buClr>
              <a:buSzPts val="2500"/>
              <a:buChar char="•"/>
            </a:pPr>
            <a:r>
              <a:rPr lang="en-US" sz="2500" i="1" u="sng" dirty="0">
                <a:solidFill>
                  <a:schemeClr val="tx1"/>
                </a:solidFill>
              </a:rPr>
              <a:t>When</a:t>
            </a:r>
            <a:r>
              <a:rPr lang="en-US" sz="2500" i="1" dirty="0">
                <a:solidFill>
                  <a:schemeClr val="tx1"/>
                </a:solidFill>
              </a:rPr>
              <a:t>:</a:t>
            </a:r>
            <a:r>
              <a:rPr lang="en-US" sz="2500" dirty="0">
                <a:solidFill>
                  <a:schemeClr val="tx1"/>
                </a:solidFill>
              </a:rPr>
              <a:t> When can these items be disposed of?  </a:t>
            </a:r>
            <a:endParaRPr sz="2500" dirty="0">
              <a:solidFill>
                <a:schemeClr val="tx1"/>
              </a:solidFill>
            </a:endParaRPr>
          </a:p>
          <a:p>
            <a:pPr marL="228600" lvl="0" indent="-209550" algn="l" rtl="0">
              <a:lnSpc>
                <a:spcPct val="90000"/>
              </a:lnSpc>
              <a:spcBef>
                <a:spcPts val="1000"/>
              </a:spcBef>
              <a:spcAft>
                <a:spcPts val="0"/>
              </a:spcAft>
              <a:buClr>
                <a:schemeClr val="tx1"/>
              </a:buClr>
              <a:buSzPts val="2500"/>
              <a:buChar char="•"/>
            </a:pPr>
            <a:r>
              <a:rPr lang="en-US" sz="2500" i="1" u="sng" dirty="0">
                <a:solidFill>
                  <a:schemeClr val="tx1"/>
                </a:solidFill>
              </a:rPr>
              <a:t>Where</a:t>
            </a:r>
            <a:r>
              <a:rPr lang="en-US" sz="2500" dirty="0">
                <a:solidFill>
                  <a:schemeClr val="tx1"/>
                </a:solidFill>
              </a:rPr>
              <a:t>: Where should you take these items be collected?</a:t>
            </a:r>
            <a:endParaRPr sz="2500" dirty="0">
              <a:solidFill>
                <a:schemeClr val="tx1"/>
              </a:solidFill>
            </a:endParaRPr>
          </a:p>
          <a:p>
            <a:pPr marL="228600" lvl="0" indent="-209550" algn="l" rtl="0">
              <a:lnSpc>
                <a:spcPct val="90000"/>
              </a:lnSpc>
              <a:spcBef>
                <a:spcPts val="1000"/>
              </a:spcBef>
              <a:spcAft>
                <a:spcPts val="0"/>
              </a:spcAft>
              <a:buClr>
                <a:schemeClr val="tx1"/>
              </a:buClr>
              <a:buSzPts val="2500"/>
              <a:buChar char="•"/>
            </a:pPr>
            <a:r>
              <a:rPr lang="en-US" sz="2500" i="1" u="sng" dirty="0">
                <a:solidFill>
                  <a:schemeClr val="tx1"/>
                </a:solidFill>
              </a:rPr>
              <a:t>How</a:t>
            </a:r>
            <a:r>
              <a:rPr lang="en-US" sz="2500" dirty="0">
                <a:solidFill>
                  <a:schemeClr val="tx1"/>
                </a:solidFill>
              </a:rPr>
              <a:t>: How can your family  ensure that these types of waste do not end up in the garbage, down any drain, or in the ground?</a:t>
            </a:r>
            <a:endParaRPr sz="2500" dirty="0">
              <a:solidFill>
                <a:schemeClr val="tx1"/>
              </a:solidFill>
            </a:endParaRPr>
          </a:p>
        </p:txBody>
      </p:sp>
      <p:pic>
        <p:nvPicPr>
          <p:cNvPr id="237" name="Google Shape;237;p15"/>
          <p:cNvPicPr preferRelativeResize="0"/>
          <p:nvPr/>
        </p:nvPicPr>
        <p:blipFill>
          <a:blip r:embed="rId3">
            <a:alphaModFix/>
          </a:blip>
          <a:stretch>
            <a:fillRect/>
          </a:stretch>
        </p:blipFill>
        <p:spPr>
          <a:xfrm>
            <a:off x="7207623" y="1979850"/>
            <a:ext cx="4769225" cy="2750223"/>
          </a:xfrm>
          <a:prstGeom prst="rect">
            <a:avLst/>
          </a:prstGeom>
          <a:noFill/>
          <a:ln>
            <a:noFill/>
          </a:ln>
        </p:spPr>
      </p:pic>
      <p:sp>
        <p:nvSpPr>
          <p:cNvPr id="3" name="TextBox 2">
            <a:extLst>
              <a:ext uri="{FF2B5EF4-FFF2-40B4-BE49-F238E27FC236}">
                <a16:creationId xmlns:a16="http://schemas.microsoft.com/office/drawing/2014/main" id="{A2F5BDE6-BC18-F3EC-6D4E-1B6CCD5DE513}"/>
              </a:ext>
            </a:extLst>
          </p:cNvPr>
          <p:cNvSpPr txBox="1"/>
          <p:nvPr/>
        </p:nvSpPr>
        <p:spPr>
          <a:xfrm>
            <a:off x="11577999" y="170330"/>
            <a:ext cx="581226" cy="307777"/>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S18</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2"/>
          <p:cNvSpPr txBox="1">
            <a:spLocks noGrp="1"/>
          </p:cNvSpPr>
          <p:nvPr>
            <p:ph type="title"/>
          </p:nvPr>
        </p:nvSpPr>
        <p:spPr>
          <a:xfrm>
            <a:off x="809174" y="986975"/>
            <a:ext cx="6522300" cy="46446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accent1"/>
              </a:buClr>
              <a:buSzPct val="129411"/>
              <a:buFont typeface="Calibri"/>
              <a:buNone/>
            </a:pPr>
            <a:r>
              <a:rPr lang="en-US" b="1" u="sng" dirty="0">
                <a:solidFill>
                  <a:schemeClr val="tx1"/>
                </a:solidFill>
              </a:rPr>
              <a:t>Lesson Essential Questions</a:t>
            </a:r>
            <a:r>
              <a:rPr lang="en-US" b="1" dirty="0">
                <a:solidFill>
                  <a:schemeClr val="tx1"/>
                </a:solidFill>
              </a:rPr>
              <a:t>:</a:t>
            </a:r>
            <a:br>
              <a:rPr lang="en-US" b="1" dirty="0">
                <a:solidFill>
                  <a:schemeClr val="tx1"/>
                </a:solidFill>
              </a:rPr>
            </a:br>
            <a:br>
              <a:rPr lang="en-US" sz="3100" b="1" dirty="0">
                <a:solidFill>
                  <a:schemeClr val="tx1"/>
                </a:solidFill>
              </a:rPr>
            </a:br>
            <a:r>
              <a:rPr lang="en-US" sz="3100" b="1" dirty="0">
                <a:solidFill>
                  <a:schemeClr val="tx1"/>
                </a:solidFill>
              </a:rPr>
              <a:t>-Which types of items make up household hazardous waste and electronic waste </a:t>
            </a:r>
            <a:br>
              <a:rPr lang="en-US" sz="3100" b="1" dirty="0">
                <a:solidFill>
                  <a:schemeClr val="tx1"/>
                </a:solidFill>
              </a:rPr>
            </a:br>
            <a:r>
              <a:rPr lang="en-US" sz="3100" b="1" dirty="0">
                <a:solidFill>
                  <a:schemeClr val="tx1"/>
                </a:solidFill>
              </a:rPr>
              <a:t>(E-Waste) ? </a:t>
            </a:r>
            <a:br>
              <a:rPr lang="en-US" sz="3100" b="1" dirty="0">
                <a:solidFill>
                  <a:schemeClr val="tx1"/>
                </a:solidFill>
              </a:rPr>
            </a:br>
            <a:br>
              <a:rPr lang="en-US" sz="3100" b="1" dirty="0">
                <a:solidFill>
                  <a:schemeClr val="tx1"/>
                </a:solidFill>
              </a:rPr>
            </a:br>
            <a:r>
              <a:rPr lang="en-US" sz="3100" b="1" dirty="0">
                <a:solidFill>
                  <a:schemeClr val="tx1"/>
                </a:solidFill>
              </a:rPr>
              <a:t>-Where can household hazardous waste </a:t>
            </a:r>
            <a:r>
              <a:rPr lang="en-US" sz="3100" b="1">
                <a:solidFill>
                  <a:schemeClr val="tx1"/>
                </a:solidFill>
              </a:rPr>
              <a:t>and E-Waste </a:t>
            </a:r>
            <a:r>
              <a:rPr lang="en-US" sz="3100" b="1" dirty="0">
                <a:solidFill>
                  <a:schemeClr val="tx1"/>
                </a:solidFill>
              </a:rPr>
              <a:t>be properly dispose of along with other hazardous items?</a:t>
            </a:r>
            <a:endParaRPr sz="3100" b="1" dirty="0">
              <a:solidFill>
                <a:schemeClr val="tx1"/>
              </a:solidFill>
            </a:endParaRPr>
          </a:p>
          <a:p>
            <a:pPr marL="0" lvl="0" indent="0" algn="l" rtl="0">
              <a:lnSpc>
                <a:spcPct val="90000"/>
              </a:lnSpc>
              <a:spcBef>
                <a:spcPts val="0"/>
              </a:spcBef>
              <a:spcAft>
                <a:spcPts val="0"/>
              </a:spcAft>
              <a:buClr>
                <a:schemeClr val="accent1"/>
              </a:buClr>
              <a:buSzPct val="129411"/>
              <a:buFont typeface="Calibri"/>
              <a:buNone/>
            </a:pPr>
            <a:endParaRPr sz="3100" b="1" dirty="0">
              <a:solidFill>
                <a:schemeClr val="tx1"/>
              </a:solidFill>
            </a:endParaRPr>
          </a:p>
          <a:p>
            <a:pPr marL="0" lvl="0" indent="0" algn="l" rtl="0">
              <a:lnSpc>
                <a:spcPct val="90000"/>
              </a:lnSpc>
              <a:spcBef>
                <a:spcPts val="0"/>
              </a:spcBef>
              <a:spcAft>
                <a:spcPts val="0"/>
              </a:spcAft>
              <a:buClr>
                <a:schemeClr val="accent1"/>
              </a:buClr>
              <a:buSzPct val="129411"/>
              <a:buFont typeface="Calibri"/>
              <a:buNone/>
            </a:pPr>
            <a:r>
              <a:rPr lang="en-US" sz="3100" b="1" dirty="0">
                <a:solidFill>
                  <a:schemeClr val="tx1"/>
                </a:solidFill>
              </a:rPr>
              <a:t>-What alternatives for cleaning are there instead of hazardous cleaning products? </a:t>
            </a:r>
            <a:endParaRPr sz="3100" b="1" dirty="0">
              <a:solidFill>
                <a:schemeClr val="tx1"/>
              </a:solidFill>
            </a:endParaRPr>
          </a:p>
        </p:txBody>
      </p:sp>
      <p:pic>
        <p:nvPicPr>
          <p:cNvPr id="94" name="Google Shape;94;p2"/>
          <p:cNvPicPr preferRelativeResize="0"/>
          <p:nvPr/>
        </p:nvPicPr>
        <p:blipFill>
          <a:blip r:embed="rId3">
            <a:alphaModFix/>
          </a:blip>
          <a:stretch>
            <a:fillRect/>
          </a:stretch>
        </p:blipFill>
        <p:spPr>
          <a:xfrm>
            <a:off x="7647374" y="2367027"/>
            <a:ext cx="3823049" cy="2123925"/>
          </a:xfrm>
          <a:prstGeom prst="rect">
            <a:avLst/>
          </a:prstGeom>
          <a:noFill/>
          <a:ln>
            <a:noFill/>
          </a:ln>
        </p:spPr>
      </p:pic>
      <p:sp>
        <p:nvSpPr>
          <p:cNvPr id="4" name="TextBox 3">
            <a:extLst>
              <a:ext uri="{FF2B5EF4-FFF2-40B4-BE49-F238E27FC236}">
                <a16:creationId xmlns:a16="http://schemas.microsoft.com/office/drawing/2014/main" id="{568F8B61-0705-EA95-CADA-AB3A240CEA17}"/>
              </a:ext>
            </a:extLst>
          </p:cNvPr>
          <p:cNvSpPr txBox="1"/>
          <p:nvPr/>
        </p:nvSpPr>
        <p:spPr>
          <a:xfrm>
            <a:off x="11577999" y="170330"/>
            <a:ext cx="416777" cy="307777"/>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S2</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3"/>
          <p:cNvSpPr/>
          <p:nvPr/>
        </p:nvSpPr>
        <p:spPr>
          <a:xfrm>
            <a:off x="767475" y="684623"/>
            <a:ext cx="7538275"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4400" i="0" u="none" strike="noStrike" cap="none" dirty="0">
                <a:solidFill>
                  <a:schemeClr val="tx1"/>
                </a:solidFill>
                <a:latin typeface="Calibri"/>
                <a:ea typeface="Calibri"/>
                <a:cs typeface="Calibri"/>
                <a:sym typeface="Calibri"/>
              </a:rPr>
              <a:t>Introduction – Engage / Explore</a:t>
            </a:r>
            <a:endParaRPr sz="4400" i="0" u="none" strike="noStrike" cap="none" dirty="0">
              <a:solidFill>
                <a:schemeClr val="tx1"/>
              </a:solidFill>
              <a:latin typeface="Arial"/>
              <a:ea typeface="Arial"/>
              <a:cs typeface="Arial"/>
              <a:sym typeface="Arial"/>
            </a:endParaRPr>
          </a:p>
        </p:txBody>
      </p:sp>
      <p:sp>
        <p:nvSpPr>
          <p:cNvPr id="100" name="Google Shape;100;p3"/>
          <p:cNvSpPr/>
          <p:nvPr/>
        </p:nvSpPr>
        <p:spPr>
          <a:xfrm>
            <a:off x="1604682" y="2410312"/>
            <a:ext cx="8982635" cy="107717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3200" b="1" i="0" u="none" strike="noStrike" cap="none" dirty="0">
                <a:solidFill>
                  <a:schemeClr val="tx1"/>
                </a:solidFill>
                <a:latin typeface="Calibri"/>
                <a:ea typeface="Calibri"/>
                <a:cs typeface="Calibri"/>
                <a:sym typeface="Calibri"/>
              </a:rPr>
              <a:t>Let’s Explore Different </a:t>
            </a:r>
            <a:r>
              <a:rPr lang="en-US" sz="3200" b="1" dirty="0">
                <a:solidFill>
                  <a:schemeClr val="tx1"/>
                </a:solidFill>
                <a:latin typeface="Calibri"/>
                <a:ea typeface="Calibri"/>
                <a:cs typeface="Calibri"/>
                <a:sym typeface="Calibri"/>
              </a:rPr>
              <a:t>Types Of </a:t>
            </a:r>
          </a:p>
          <a:p>
            <a:pPr marL="0" marR="0" lvl="0" indent="0" algn="ctr" rtl="0">
              <a:lnSpc>
                <a:spcPct val="100000"/>
              </a:lnSpc>
              <a:spcBef>
                <a:spcPts val="0"/>
              </a:spcBef>
              <a:spcAft>
                <a:spcPts val="0"/>
              </a:spcAft>
              <a:buClr>
                <a:srgbClr val="000000"/>
              </a:buClr>
              <a:buSzPts val="4800"/>
              <a:buFont typeface="Arial"/>
              <a:buNone/>
            </a:pPr>
            <a:r>
              <a:rPr lang="en-US" sz="3200" b="1" dirty="0">
                <a:solidFill>
                  <a:schemeClr val="tx1"/>
                </a:solidFill>
                <a:latin typeface="Calibri"/>
                <a:ea typeface="Calibri"/>
                <a:cs typeface="Calibri"/>
                <a:sym typeface="Calibri"/>
              </a:rPr>
              <a:t>Household Hazardous Waste and E-Waste</a:t>
            </a:r>
            <a:endParaRPr sz="3200" b="0" i="0" u="none" strike="noStrike" cap="none" dirty="0">
              <a:solidFill>
                <a:schemeClr val="tx1"/>
              </a:solidFill>
              <a:latin typeface="Arial"/>
              <a:ea typeface="Arial"/>
              <a:cs typeface="Arial"/>
              <a:sym typeface="Arial"/>
            </a:endParaRPr>
          </a:p>
        </p:txBody>
      </p:sp>
      <p:pic>
        <p:nvPicPr>
          <p:cNvPr id="101" name="Google Shape;101;p3"/>
          <p:cNvPicPr preferRelativeResize="0"/>
          <p:nvPr/>
        </p:nvPicPr>
        <p:blipFill>
          <a:blip r:embed="rId3">
            <a:alphaModFix/>
          </a:blip>
          <a:stretch>
            <a:fillRect/>
          </a:stretch>
        </p:blipFill>
        <p:spPr>
          <a:xfrm>
            <a:off x="4766422" y="3635577"/>
            <a:ext cx="2659153" cy="2641425"/>
          </a:xfrm>
          <a:prstGeom prst="rect">
            <a:avLst/>
          </a:prstGeom>
          <a:noFill/>
          <a:ln>
            <a:noFill/>
          </a:ln>
        </p:spPr>
      </p:pic>
      <p:sp>
        <p:nvSpPr>
          <p:cNvPr id="3" name="TextBox 2">
            <a:extLst>
              <a:ext uri="{FF2B5EF4-FFF2-40B4-BE49-F238E27FC236}">
                <a16:creationId xmlns:a16="http://schemas.microsoft.com/office/drawing/2014/main" id="{462A3746-0989-3901-B8EA-421C2A482C5A}"/>
              </a:ext>
            </a:extLst>
          </p:cNvPr>
          <p:cNvSpPr txBox="1"/>
          <p:nvPr/>
        </p:nvSpPr>
        <p:spPr>
          <a:xfrm>
            <a:off x="11577999" y="170330"/>
            <a:ext cx="416777" cy="307777"/>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S3</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g1ee5480e16a_0_0"/>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4800"/>
              <a:buFont typeface="Arial"/>
              <a:buNone/>
            </a:pPr>
            <a:r>
              <a:rPr lang="en-US" dirty="0">
                <a:solidFill>
                  <a:schemeClr val="tx1"/>
                </a:solidFill>
              </a:rPr>
              <a:t>Keeping Your Room/Home Clean</a:t>
            </a:r>
            <a:endParaRPr dirty="0">
              <a:solidFill>
                <a:schemeClr val="tx1"/>
              </a:solidFill>
            </a:endParaRPr>
          </a:p>
        </p:txBody>
      </p:sp>
      <p:sp>
        <p:nvSpPr>
          <p:cNvPr id="108" name="Google Shape;108;g1ee5480e16a_0_0"/>
          <p:cNvSpPr txBox="1">
            <a:spLocks noGrp="1"/>
          </p:cNvSpPr>
          <p:nvPr>
            <p:ph type="body" idx="1"/>
          </p:nvPr>
        </p:nvSpPr>
        <p:spPr>
          <a:xfrm>
            <a:off x="6057000" y="2226100"/>
            <a:ext cx="5296800" cy="14315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SzPts val="4400"/>
              <a:buNone/>
            </a:pPr>
            <a:r>
              <a:rPr lang="en-US" dirty="0">
                <a:solidFill>
                  <a:schemeClr val="tx1"/>
                </a:solidFill>
              </a:rPr>
              <a:t>Which types of chores do you and your family do to help keep your room/home clean?  </a:t>
            </a:r>
            <a:endParaRPr dirty="0">
              <a:solidFill>
                <a:schemeClr val="tx1"/>
              </a:solidFill>
            </a:endParaRPr>
          </a:p>
          <a:p>
            <a:pPr marL="457200" lvl="0" indent="0" algn="l" rtl="0">
              <a:spcBef>
                <a:spcPts val="0"/>
              </a:spcBef>
              <a:spcAft>
                <a:spcPts val="0"/>
              </a:spcAft>
              <a:buNone/>
            </a:pPr>
            <a:endParaRPr sz="4400" b="1" dirty="0">
              <a:solidFill>
                <a:srgbClr val="980000"/>
              </a:solidFill>
            </a:endParaRPr>
          </a:p>
          <a:p>
            <a:pPr marL="457200" lvl="0" indent="0" algn="l" rtl="0">
              <a:spcBef>
                <a:spcPts val="0"/>
              </a:spcBef>
              <a:spcAft>
                <a:spcPts val="0"/>
              </a:spcAft>
              <a:buNone/>
            </a:pPr>
            <a:endParaRPr dirty="0"/>
          </a:p>
        </p:txBody>
      </p:sp>
      <p:pic>
        <p:nvPicPr>
          <p:cNvPr id="109" name="Google Shape;109;g1ee5480e16a_0_0"/>
          <p:cNvPicPr preferRelativeResize="0"/>
          <p:nvPr/>
        </p:nvPicPr>
        <p:blipFill>
          <a:blip r:embed="rId3">
            <a:alphaModFix/>
          </a:blip>
          <a:stretch>
            <a:fillRect/>
          </a:stretch>
        </p:blipFill>
        <p:spPr>
          <a:xfrm>
            <a:off x="482275" y="1604005"/>
            <a:ext cx="5574724" cy="4714670"/>
          </a:xfrm>
          <a:prstGeom prst="rect">
            <a:avLst/>
          </a:prstGeom>
          <a:noFill/>
          <a:ln>
            <a:noFill/>
          </a:ln>
        </p:spPr>
      </p:pic>
      <p:sp>
        <p:nvSpPr>
          <p:cNvPr id="3" name="TextBox 2">
            <a:extLst>
              <a:ext uri="{FF2B5EF4-FFF2-40B4-BE49-F238E27FC236}">
                <a16:creationId xmlns:a16="http://schemas.microsoft.com/office/drawing/2014/main" id="{8AC7A3B6-C67B-8ECA-F250-DED911DEAD2E}"/>
              </a:ext>
            </a:extLst>
          </p:cNvPr>
          <p:cNvSpPr txBox="1"/>
          <p:nvPr/>
        </p:nvSpPr>
        <p:spPr>
          <a:xfrm>
            <a:off x="11577999" y="170330"/>
            <a:ext cx="416777" cy="307777"/>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S4</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7" name="Google Shape;117;g1ee5480e16a_0_32"/>
          <p:cNvPicPr preferRelativeResize="0"/>
          <p:nvPr/>
        </p:nvPicPr>
        <p:blipFill rotWithShape="1">
          <a:blip r:embed="rId3">
            <a:alphaModFix/>
          </a:blip>
          <a:srcRect b="2141"/>
          <a:stretch/>
        </p:blipFill>
        <p:spPr>
          <a:xfrm>
            <a:off x="5673650" y="1808476"/>
            <a:ext cx="5792999" cy="4126160"/>
          </a:xfrm>
          <a:prstGeom prst="rect">
            <a:avLst/>
          </a:prstGeom>
          <a:noFill/>
          <a:ln>
            <a:noFill/>
          </a:ln>
        </p:spPr>
      </p:pic>
      <p:sp>
        <p:nvSpPr>
          <p:cNvPr id="115" name="Google Shape;115;g1ee5480e16a_0_32"/>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US" dirty="0">
                <a:solidFill>
                  <a:schemeClr val="tx1"/>
                </a:solidFill>
              </a:rPr>
              <a:t>Keeping Our Room/Home Clean, cont.</a:t>
            </a:r>
            <a:endParaRPr dirty="0">
              <a:solidFill>
                <a:schemeClr val="tx1"/>
              </a:solidFill>
            </a:endParaRPr>
          </a:p>
        </p:txBody>
      </p:sp>
      <p:sp>
        <p:nvSpPr>
          <p:cNvPr id="116" name="Google Shape;116;g1ee5480e16a_0_32"/>
          <p:cNvSpPr txBox="1">
            <a:spLocks noGrp="1"/>
          </p:cNvSpPr>
          <p:nvPr>
            <p:ph type="body" idx="1"/>
          </p:nvPr>
        </p:nvSpPr>
        <p:spPr>
          <a:xfrm>
            <a:off x="764349" y="1741088"/>
            <a:ext cx="5322691" cy="4351200"/>
          </a:xfrm>
          <a:prstGeom prst="rect">
            <a:avLst/>
          </a:prstGeom>
        </p:spPr>
        <p:txBody>
          <a:bodyPr spcFirstLastPara="1" wrap="square" lIns="91425" tIns="45700" rIns="91425" bIns="45700" anchor="t" anchorCtr="0">
            <a:normAutofit/>
          </a:bodyPr>
          <a:lstStyle/>
          <a:p>
            <a:pPr marL="457200" lvl="0" indent="-495300" algn="l" rtl="0">
              <a:lnSpc>
                <a:spcPct val="70000"/>
              </a:lnSpc>
              <a:spcBef>
                <a:spcPts val="0"/>
              </a:spcBef>
              <a:spcAft>
                <a:spcPts val="0"/>
              </a:spcAft>
              <a:buSzPts val="4200"/>
              <a:buFont typeface="Arial" panose="020B0604020202020204" pitchFamily="34" charset="0"/>
              <a:buChar char="•"/>
            </a:pPr>
            <a:r>
              <a:rPr lang="en-US" dirty="0">
                <a:solidFill>
                  <a:schemeClr val="tx1"/>
                </a:solidFill>
              </a:rPr>
              <a:t>Are any cleaning products used to clean your home/room? If so, which ones?</a:t>
            </a:r>
            <a:br>
              <a:rPr lang="en-US" dirty="0">
                <a:solidFill>
                  <a:schemeClr val="tx1"/>
                </a:solidFill>
              </a:rPr>
            </a:br>
            <a:endParaRPr lang="en-US" dirty="0">
              <a:solidFill>
                <a:schemeClr val="tx1"/>
              </a:solidFill>
            </a:endParaRPr>
          </a:p>
          <a:p>
            <a:pPr marL="457200" lvl="0" indent="-495300" algn="l" rtl="0">
              <a:lnSpc>
                <a:spcPct val="70000"/>
              </a:lnSpc>
              <a:spcBef>
                <a:spcPts val="0"/>
              </a:spcBef>
              <a:spcAft>
                <a:spcPts val="0"/>
              </a:spcAft>
              <a:buSzPts val="4200"/>
              <a:buFont typeface="Arial" panose="020B0604020202020204" pitchFamily="34" charset="0"/>
              <a:buChar char="•"/>
            </a:pPr>
            <a:r>
              <a:rPr lang="en-US" dirty="0">
                <a:solidFill>
                  <a:schemeClr val="tx1"/>
                </a:solidFill>
              </a:rPr>
              <a:t>Where are these types of products kept in your home?</a:t>
            </a:r>
            <a:endParaRPr dirty="0">
              <a:solidFill>
                <a:schemeClr val="tx1"/>
              </a:solidFill>
            </a:endParaRPr>
          </a:p>
        </p:txBody>
      </p:sp>
      <p:sp>
        <p:nvSpPr>
          <p:cNvPr id="3" name="TextBox 2">
            <a:extLst>
              <a:ext uri="{FF2B5EF4-FFF2-40B4-BE49-F238E27FC236}">
                <a16:creationId xmlns:a16="http://schemas.microsoft.com/office/drawing/2014/main" id="{40F9EA95-9B68-1E05-9AB0-37DED2F511C6}"/>
              </a:ext>
            </a:extLst>
          </p:cNvPr>
          <p:cNvSpPr txBox="1"/>
          <p:nvPr/>
        </p:nvSpPr>
        <p:spPr>
          <a:xfrm>
            <a:off x="11577999" y="170330"/>
            <a:ext cx="416777" cy="307777"/>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S5</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g1ee5480e16a_0_14"/>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ct val="106403"/>
              <a:buFont typeface="Arial"/>
              <a:buNone/>
            </a:pPr>
            <a:r>
              <a:rPr lang="en-US" dirty="0">
                <a:solidFill>
                  <a:schemeClr val="tx1"/>
                </a:solidFill>
              </a:rPr>
              <a:t>Teacher Explain: Household Cleaning Products Can Be Hazardous </a:t>
            </a:r>
            <a:endParaRPr dirty="0">
              <a:solidFill>
                <a:schemeClr val="tx1"/>
              </a:solidFill>
            </a:endParaRPr>
          </a:p>
        </p:txBody>
      </p:sp>
      <p:sp>
        <p:nvSpPr>
          <p:cNvPr id="124" name="Google Shape;124;g1ee5480e16a_0_14"/>
          <p:cNvSpPr txBox="1">
            <a:spLocks noGrp="1"/>
          </p:cNvSpPr>
          <p:nvPr>
            <p:ph type="body" idx="1"/>
          </p:nvPr>
        </p:nvSpPr>
        <p:spPr>
          <a:xfrm>
            <a:off x="6094200" y="1721221"/>
            <a:ext cx="5362694" cy="5082993"/>
          </a:xfrm>
          <a:prstGeom prst="rect">
            <a:avLst/>
          </a:prstGeom>
        </p:spPr>
        <p:txBody>
          <a:bodyPr spcFirstLastPara="1" wrap="square" lIns="91425" tIns="45700" rIns="91425" bIns="45700" anchor="t" anchorCtr="0">
            <a:normAutofit fontScale="92500" lnSpcReduction="10000"/>
          </a:bodyPr>
          <a:lstStyle/>
          <a:p>
            <a:pPr marL="0" lvl="0" indent="0" algn="ctr" rtl="0">
              <a:spcBef>
                <a:spcPts val="0"/>
              </a:spcBef>
              <a:spcAft>
                <a:spcPts val="0"/>
              </a:spcAft>
              <a:buNone/>
            </a:pPr>
            <a:r>
              <a:rPr lang="en-US" sz="3000" dirty="0">
                <a:solidFill>
                  <a:schemeClr val="tx1"/>
                </a:solidFill>
              </a:rPr>
              <a:t>Many common household products contain chemicals that are harmful to humans, animals and the environment.</a:t>
            </a:r>
            <a:endParaRPr sz="3000" dirty="0">
              <a:solidFill>
                <a:schemeClr val="tx1"/>
              </a:solidFill>
            </a:endParaRPr>
          </a:p>
          <a:p>
            <a:pPr marL="0" lvl="0" indent="0" algn="l" rtl="0">
              <a:spcBef>
                <a:spcPts val="0"/>
              </a:spcBef>
              <a:spcAft>
                <a:spcPts val="0"/>
              </a:spcAft>
              <a:buNone/>
            </a:pPr>
            <a:endParaRPr sz="3000" dirty="0">
              <a:solidFill>
                <a:schemeClr val="tx1"/>
              </a:solidFill>
            </a:endParaRPr>
          </a:p>
          <a:p>
            <a:pPr marL="0" lvl="0" indent="0" algn="ctr" rtl="0">
              <a:spcBef>
                <a:spcPts val="0"/>
              </a:spcBef>
              <a:spcAft>
                <a:spcPts val="0"/>
              </a:spcAft>
              <a:buNone/>
            </a:pPr>
            <a:r>
              <a:rPr lang="en-US" sz="3000" u="sng" dirty="0">
                <a:solidFill>
                  <a:schemeClr val="tx1"/>
                </a:solidFill>
                <a:highlight>
                  <a:srgbClr val="FFFF00"/>
                </a:highlight>
              </a:rPr>
              <a:t>BE SAFE! </a:t>
            </a:r>
          </a:p>
          <a:p>
            <a:pPr marL="0" lvl="0" indent="0" algn="ctr" rtl="0">
              <a:spcBef>
                <a:spcPts val="0"/>
              </a:spcBef>
              <a:spcAft>
                <a:spcPts val="0"/>
              </a:spcAft>
              <a:buNone/>
            </a:pPr>
            <a:r>
              <a:rPr lang="en-US" sz="3000" u="sng" dirty="0">
                <a:solidFill>
                  <a:schemeClr val="tx1"/>
                </a:solidFill>
                <a:highlight>
                  <a:srgbClr val="FFFF00"/>
                </a:highlight>
              </a:rPr>
              <a:t>NEVER TOUCH THESE HARMFUL CLEANING PRODUCTS, THEY CAN HURT YOU. ALWAYS GET AN ADULTS HELP. </a:t>
            </a:r>
            <a:r>
              <a:rPr lang="en-US" sz="3000" dirty="0">
                <a:solidFill>
                  <a:schemeClr val="tx1"/>
                </a:solidFill>
                <a:highlight>
                  <a:srgbClr val="FFFF00"/>
                </a:highlight>
              </a:rPr>
              <a:t> </a:t>
            </a:r>
            <a:endParaRPr sz="3000" dirty="0">
              <a:solidFill>
                <a:schemeClr val="tx1"/>
              </a:solidFill>
              <a:highlight>
                <a:srgbClr val="FFFF00"/>
              </a:highlight>
            </a:endParaRPr>
          </a:p>
          <a:p>
            <a:pPr marL="0" lvl="0" indent="0" algn="ctr" rtl="0">
              <a:spcBef>
                <a:spcPts val="0"/>
              </a:spcBef>
              <a:spcAft>
                <a:spcPts val="0"/>
              </a:spcAft>
              <a:buNone/>
            </a:pPr>
            <a:endParaRPr sz="3000" dirty="0">
              <a:solidFill>
                <a:schemeClr val="tx1"/>
              </a:solidFill>
              <a:highlight>
                <a:srgbClr val="FFFF00"/>
              </a:highlight>
            </a:endParaRPr>
          </a:p>
          <a:p>
            <a:pPr marL="0" lvl="0" indent="0" algn="ctr" rtl="0">
              <a:spcBef>
                <a:spcPts val="0"/>
              </a:spcBef>
              <a:spcAft>
                <a:spcPts val="0"/>
              </a:spcAft>
              <a:buNone/>
            </a:pPr>
            <a:r>
              <a:rPr lang="en-US" sz="3000" dirty="0">
                <a:solidFill>
                  <a:schemeClr val="tx1"/>
                </a:solidFill>
                <a:highlight>
                  <a:schemeClr val="lt1"/>
                </a:highlight>
              </a:rPr>
              <a:t>Have you seen these symbols before? If so, where? What do these symbols mean?</a:t>
            </a:r>
            <a:endParaRPr sz="3000" dirty="0">
              <a:solidFill>
                <a:schemeClr val="tx1"/>
              </a:solidFill>
              <a:highlight>
                <a:schemeClr val="lt1"/>
              </a:highlight>
            </a:endParaRPr>
          </a:p>
          <a:p>
            <a:pPr marL="0" lvl="0" indent="0" algn="l" rtl="0">
              <a:spcBef>
                <a:spcPts val="0"/>
              </a:spcBef>
              <a:spcAft>
                <a:spcPts val="0"/>
              </a:spcAft>
              <a:buNone/>
            </a:pPr>
            <a:endParaRPr sz="4400" b="1" dirty="0">
              <a:solidFill>
                <a:srgbClr val="980000"/>
              </a:solidFill>
            </a:endParaRPr>
          </a:p>
          <a:p>
            <a:pPr marL="0" lvl="0" indent="0" algn="l" rtl="0">
              <a:spcBef>
                <a:spcPts val="0"/>
              </a:spcBef>
              <a:spcAft>
                <a:spcPts val="0"/>
              </a:spcAft>
              <a:buClr>
                <a:schemeClr val="dk1"/>
              </a:buClr>
              <a:buSzPct val="61111"/>
              <a:buFont typeface="Arial"/>
              <a:buNone/>
            </a:pPr>
            <a:endParaRPr sz="1800" dirty="0">
              <a:highlight>
                <a:srgbClr val="FFFFFF"/>
              </a:highlight>
            </a:endParaRPr>
          </a:p>
        </p:txBody>
      </p:sp>
      <p:pic>
        <p:nvPicPr>
          <p:cNvPr id="125" name="Google Shape;125;g1ee5480e16a_0_14"/>
          <p:cNvPicPr preferRelativeResize="0"/>
          <p:nvPr/>
        </p:nvPicPr>
        <p:blipFill>
          <a:blip r:embed="rId3">
            <a:alphaModFix/>
          </a:blip>
          <a:stretch>
            <a:fillRect/>
          </a:stretch>
        </p:blipFill>
        <p:spPr>
          <a:xfrm>
            <a:off x="343400" y="1917425"/>
            <a:ext cx="2469274" cy="2159249"/>
          </a:xfrm>
          <a:prstGeom prst="rect">
            <a:avLst/>
          </a:prstGeom>
          <a:noFill/>
          <a:ln>
            <a:noFill/>
          </a:ln>
        </p:spPr>
      </p:pic>
      <p:pic>
        <p:nvPicPr>
          <p:cNvPr id="126" name="Google Shape;126;g1ee5480e16a_0_14"/>
          <p:cNvPicPr preferRelativeResize="0"/>
          <p:nvPr/>
        </p:nvPicPr>
        <p:blipFill>
          <a:blip r:embed="rId4">
            <a:alphaModFix/>
          </a:blip>
          <a:stretch>
            <a:fillRect/>
          </a:stretch>
        </p:blipFill>
        <p:spPr>
          <a:xfrm>
            <a:off x="959725" y="4382480"/>
            <a:ext cx="4263968" cy="2159249"/>
          </a:xfrm>
          <a:prstGeom prst="rect">
            <a:avLst/>
          </a:prstGeom>
          <a:noFill/>
          <a:ln>
            <a:noFill/>
          </a:ln>
        </p:spPr>
      </p:pic>
      <p:pic>
        <p:nvPicPr>
          <p:cNvPr id="127" name="Google Shape;127;g1ee5480e16a_0_14"/>
          <p:cNvPicPr preferRelativeResize="0"/>
          <p:nvPr/>
        </p:nvPicPr>
        <p:blipFill>
          <a:blip r:embed="rId5">
            <a:alphaModFix/>
          </a:blip>
          <a:stretch>
            <a:fillRect/>
          </a:stretch>
        </p:blipFill>
        <p:spPr>
          <a:xfrm>
            <a:off x="2965074" y="1888050"/>
            <a:ext cx="2880721" cy="2234450"/>
          </a:xfrm>
          <a:prstGeom prst="rect">
            <a:avLst/>
          </a:prstGeom>
          <a:noFill/>
          <a:ln>
            <a:noFill/>
          </a:ln>
        </p:spPr>
      </p:pic>
      <p:sp>
        <p:nvSpPr>
          <p:cNvPr id="3" name="TextBox 2">
            <a:extLst>
              <a:ext uri="{FF2B5EF4-FFF2-40B4-BE49-F238E27FC236}">
                <a16:creationId xmlns:a16="http://schemas.microsoft.com/office/drawing/2014/main" id="{2404B3EF-3D5E-38A9-8091-764613ACA739}"/>
              </a:ext>
            </a:extLst>
          </p:cNvPr>
          <p:cNvSpPr txBox="1"/>
          <p:nvPr/>
        </p:nvSpPr>
        <p:spPr>
          <a:xfrm>
            <a:off x="11577999" y="170330"/>
            <a:ext cx="416777" cy="307777"/>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S6</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g1ee5480e16a_0_7"/>
          <p:cNvSpPr txBox="1">
            <a:spLocks noGrp="1"/>
          </p:cNvSpPr>
          <p:nvPr>
            <p:ph type="title"/>
          </p:nvPr>
        </p:nvSpPr>
        <p:spPr>
          <a:xfrm>
            <a:off x="838200" y="158875"/>
            <a:ext cx="10515600" cy="1325700"/>
          </a:xfrm>
          <a:prstGeom prst="rect">
            <a:avLst/>
          </a:prstGeom>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990"/>
              <a:buFont typeface="Arial"/>
              <a:buNone/>
            </a:pPr>
            <a:r>
              <a:rPr lang="en-US" dirty="0">
                <a:solidFill>
                  <a:schemeClr val="tx1"/>
                </a:solidFill>
              </a:rPr>
              <a:t>Getting Rid of Things You No Longer Need</a:t>
            </a:r>
            <a:endParaRPr dirty="0">
              <a:solidFill>
                <a:schemeClr val="tx1"/>
              </a:solidFill>
            </a:endParaRPr>
          </a:p>
        </p:txBody>
      </p:sp>
      <p:sp>
        <p:nvSpPr>
          <p:cNvPr id="134" name="Google Shape;134;g1ee5480e16a_0_7"/>
          <p:cNvSpPr txBox="1">
            <a:spLocks noGrp="1"/>
          </p:cNvSpPr>
          <p:nvPr>
            <p:ph type="body" idx="1"/>
          </p:nvPr>
        </p:nvSpPr>
        <p:spPr>
          <a:xfrm>
            <a:off x="245225" y="1484575"/>
            <a:ext cx="10515600" cy="4777800"/>
          </a:xfrm>
          <a:prstGeom prst="rect">
            <a:avLst/>
          </a:prstGeom>
        </p:spPr>
        <p:txBody>
          <a:bodyPr spcFirstLastPara="1" wrap="square" lIns="91425" tIns="45700" rIns="91425" bIns="45700" anchor="t" anchorCtr="0">
            <a:normAutofit fontScale="92500" lnSpcReduction="10000"/>
          </a:bodyPr>
          <a:lstStyle/>
          <a:p>
            <a:pPr indent="-457200">
              <a:spcBef>
                <a:spcPts val="0"/>
              </a:spcBef>
              <a:buClr>
                <a:schemeClr val="tx1"/>
              </a:buClr>
              <a:buSzPct val="100000"/>
              <a:buFont typeface="Arial" panose="020B0604020202020204" pitchFamily="34" charset="0"/>
              <a:buChar char="•"/>
            </a:pPr>
            <a:r>
              <a:rPr lang="en-US" sz="3300" dirty="0">
                <a:solidFill>
                  <a:schemeClr val="tx1"/>
                </a:solidFill>
              </a:rPr>
              <a:t>What do you or your family do with these items when they are no longer needed?</a:t>
            </a:r>
            <a:endParaRPr sz="3300" dirty="0">
              <a:solidFill>
                <a:schemeClr val="tx1"/>
              </a:solidFill>
            </a:endParaRPr>
          </a:p>
          <a:p>
            <a:pPr indent="-457200">
              <a:spcBef>
                <a:spcPts val="0"/>
              </a:spcBef>
              <a:buClr>
                <a:schemeClr val="tx1"/>
              </a:buClr>
              <a:buFont typeface="Arial" panose="020B0604020202020204" pitchFamily="34" charset="0"/>
              <a:buChar char="•"/>
            </a:pPr>
            <a:endParaRPr sz="3300" dirty="0">
              <a:solidFill>
                <a:schemeClr val="tx1"/>
              </a:solidFill>
            </a:endParaRPr>
          </a:p>
          <a:p>
            <a:pPr marL="905510" lvl="1" indent="-457200" algn="l" rtl="0">
              <a:spcBef>
                <a:spcPts val="0"/>
              </a:spcBef>
              <a:spcAft>
                <a:spcPts val="0"/>
              </a:spcAft>
              <a:buClr>
                <a:schemeClr val="tx1"/>
              </a:buClr>
              <a:buSzPct val="100000"/>
              <a:buFont typeface="Arial" panose="020B0604020202020204" pitchFamily="34" charset="0"/>
              <a:buChar char="•"/>
            </a:pPr>
            <a:r>
              <a:rPr lang="en-US" sz="3300" dirty="0">
                <a:solidFill>
                  <a:schemeClr val="tx1"/>
                </a:solidFill>
              </a:rPr>
              <a:t>Leftover cleaning products</a:t>
            </a:r>
            <a:endParaRPr sz="3300" dirty="0">
              <a:solidFill>
                <a:schemeClr val="tx1"/>
              </a:solidFill>
            </a:endParaRPr>
          </a:p>
          <a:p>
            <a:pPr marL="905510" lvl="1" indent="-457200" algn="l" rtl="0">
              <a:spcBef>
                <a:spcPts val="0"/>
              </a:spcBef>
              <a:spcAft>
                <a:spcPts val="0"/>
              </a:spcAft>
              <a:buClr>
                <a:schemeClr val="tx1"/>
              </a:buClr>
              <a:buSzPct val="100000"/>
              <a:buFont typeface="Arial" panose="020B0604020202020204" pitchFamily="34" charset="0"/>
              <a:buChar char="•"/>
            </a:pPr>
            <a:r>
              <a:rPr lang="en-US" sz="3300" dirty="0">
                <a:solidFill>
                  <a:schemeClr val="tx1"/>
                </a:solidFill>
              </a:rPr>
              <a:t>Leftover paint</a:t>
            </a:r>
            <a:endParaRPr sz="3300" dirty="0">
              <a:solidFill>
                <a:schemeClr val="tx1"/>
              </a:solidFill>
            </a:endParaRPr>
          </a:p>
          <a:p>
            <a:pPr marL="905510" lvl="1" indent="-457200" algn="l" rtl="0">
              <a:spcBef>
                <a:spcPts val="0"/>
              </a:spcBef>
              <a:spcAft>
                <a:spcPts val="0"/>
              </a:spcAft>
              <a:buClr>
                <a:schemeClr val="tx1"/>
              </a:buClr>
              <a:buSzPct val="100000"/>
              <a:buFont typeface="Arial" panose="020B0604020202020204" pitchFamily="34" charset="0"/>
              <a:buChar char="•"/>
            </a:pPr>
            <a:r>
              <a:rPr lang="en-US" sz="3300" dirty="0">
                <a:solidFill>
                  <a:schemeClr val="tx1"/>
                </a:solidFill>
              </a:rPr>
              <a:t>Used motor oil </a:t>
            </a:r>
            <a:endParaRPr sz="3300" dirty="0">
              <a:solidFill>
                <a:schemeClr val="tx1"/>
              </a:solidFill>
            </a:endParaRPr>
          </a:p>
          <a:p>
            <a:pPr marL="905510" lvl="1" indent="-457200" algn="l" rtl="0">
              <a:spcBef>
                <a:spcPts val="0"/>
              </a:spcBef>
              <a:spcAft>
                <a:spcPts val="0"/>
              </a:spcAft>
              <a:buClr>
                <a:schemeClr val="tx1"/>
              </a:buClr>
              <a:buSzPct val="100000"/>
              <a:buFont typeface="Arial" panose="020B0604020202020204" pitchFamily="34" charset="0"/>
              <a:buChar char="•"/>
            </a:pPr>
            <a:r>
              <a:rPr lang="en-US" sz="3300" dirty="0">
                <a:solidFill>
                  <a:schemeClr val="tx1"/>
                </a:solidFill>
              </a:rPr>
              <a:t>Electronics</a:t>
            </a:r>
            <a:endParaRPr sz="3300" dirty="0">
              <a:solidFill>
                <a:schemeClr val="tx1"/>
              </a:solidFill>
            </a:endParaRPr>
          </a:p>
          <a:p>
            <a:pPr marL="905510" lvl="1" indent="-457200" algn="l" rtl="0">
              <a:spcBef>
                <a:spcPts val="0"/>
              </a:spcBef>
              <a:spcAft>
                <a:spcPts val="0"/>
              </a:spcAft>
              <a:buClr>
                <a:schemeClr val="tx1"/>
              </a:buClr>
              <a:buSzPct val="100000"/>
              <a:buFont typeface="Arial" panose="020B0604020202020204" pitchFamily="34" charset="0"/>
              <a:buChar char="•"/>
            </a:pPr>
            <a:r>
              <a:rPr lang="en-US" sz="3300" dirty="0">
                <a:solidFill>
                  <a:schemeClr val="tx1"/>
                </a:solidFill>
              </a:rPr>
              <a:t>Batteries </a:t>
            </a:r>
            <a:endParaRPr sz="3300" dirty="0">
              <a:solidFill>
                <a:schemeClr val="tx1"/>
              </a:solidFill>
            </a:endParaRPr>
          </a:p>
          <a:p>
            <a:pPr marL="905510" lvl="1" indent="-457200" algn="l" rtl="0">
              <a:spcBef>
                <a:spcPts val="0"/>
              </a:spcBef>
              <a:spcAft>
                <a:spcPts val="0"/>
              </a:spcAft>
              <a:buClr>
                <a:schemeClr val="tx1"/>
              </a:buClr>
              <a:buSzPct val="100000"/>
              <a:buFont typeface="Arial" panose="020B0604020202020204" pitchFamily="34" charset="0"/>
              <a:buChar char="•"/>
            </a:pPr>
            <a:r>
              <a:rPr lang="en-US" sz="3300" dirty="0">
                <a:solidFill>
                  <a:schemeClr val="tx1"/>
                </a:solidFill>
              </a:rPr>
              <a:t>Sharps </a:t>
            </a:r>
            <a:endParaRPr sz="3300" dirty="0">
              <a:solidFill>
                <a:schemeClr val="tx1"/>
              </a:solidFill>
            </a:endParaRPr>
          </a:p>
          <a:p>
            <a:pPr marL="905510" lvl="1" indent="-457200" algn="l" rtl="0">
              <a:spcBef>
                <a:spcPts val="0"/>
              </a:spcBef>
              <a:spcAft>
                <a:spcPts val="0"/>
              </a:spcAft>
              <a:buClr>
                <a:schemeClr val="tx1"/>
              </a:buClr>
              <a:buSzPct val="100000"/>
              <a:buFont typeface="Arial" panose="020B0604020202020204" pitchFamily="34" charset="0"/>
              <a:buChar char="•"/>
            </a:pPr>
            <a:r>
              <a:rPr lang="en-US" sz="3300" dirty="0">
                <a:solidFill>
                  <a:schemeClr val="tx1"/>
                </a:solidFill>
              </a:rPr>
              <a:t>Pharmaceuticals </a:t>
            </a:r>
            <a:endParaRPr sz="3300" dirty="0">
              <a:solidFill>
                <a:schemeClr val="tx1"/>
              </a:solidFill>
            </a:endParaRPr>
          </a:p>
          <a:p>
            <a:pPr marL="0" indent="0">
              <a:spcBef>
                <a:spcPts val="0"/>
              </a:spcBef>
              <a:buClr>
                <a:schemeClr val="tx1"/>
              </a:buClr>
              <a:buNone/>
            </a:pPr>
            <a:r>
              <a:rPr lang="en-US" sz="3300" dirty="0">
                <a:solidFill>
                  <a:schemeClr val="tx1"/>
                </a:solidFill>
              </a:rPr>
              <a:t>  </a:t>
            </a:r>
            <a:br>
              <a:rPr lang="en-US" sz="4400" b="1" dirty="0">
                <a:solidFill>
                  <a:schemeClr val="accent1"/>
                </a:solidFill>
              </a:rPr>
            </a:br>
            <a:endParaRPr dirty="0"/>
          </a:p>
        </p:txBody>
      </p:sp>
      <p:pic>
        <p:nvPicPr>
          <p:cNvPr id="135" name="Google Shape;135;g1ee5480e16a_0_7"/>
          <p:cNvPicPr preferRelativeResize="0"/>
          <p:nvPr/>
        </p:nvPicPr>
        <p:blipFill>
          <a:blip r:embed="rId3">
            <a:alphaModFix/>
          </a:blip>
          <a:stretch>
            <a:fillRect/>
          </a:stretch>
        </p:blipFill>
        <p:spPr>
          <a:xfrm>
            <a:off x="5606750" y="4223875"/>
            <a:ext cx="2127899" cy="2194600"/>
          </a:xfrm>
          <a:prstGeom prst="rect">
            <a:avLst/>
          </a:prstGeom>
          <a:noFill/>
          <a:ln>
            <a:noFill/>
          </a:ln>
        </p:spPr>
      </p:pic>
      <p:pic>
        <p:nvPicPr>
          <p:cNvPr id="136" name="Google Shape;136;g1ee5480e16a_0_7"/>
          <p:cNvPicPr preferRelativeResize="0"/>
          <p:nvPr/>
        </p:nvPicPr>
        <p:blipFill>
          <a:blip r:embed="rId4">
            <a:alphaModFix/>
          </a:blip>
          <a:stretch>
            <a:fillRect/>
          </a:stretch>
        </p:blipFill>
        <p:spPr>
          <a:xfrm>
            <a:off x="8231925" y="4223875"/>
            <a:ext cx="3121865" cy="2194601"/>
          </a:xfrm>
          <a:prstGeom prst="rect">
            <a:avLst/>
          </a:prstGeom>
          <a:noFill/>
          <a:ln>
            <a:noFill/>
          </a:ln>
        </p:spPr>
      </p:pic>
      <p:pic>
        <p:nvPicPr>
          <p:cNvPr id="137" name="Google Shape;137;g1ee5480e16a_0_7"/>
          <p:cNvPicPr preferRelativeResize="0"/>
          <p:nvPr/>
        </p:nvPicPr>
        <p:blipFill>
          <a:blip r:embed="rId5">
            <a:alphaModFix/>
          </a:blip>
          <a:stretch>
            <a:fillRect/>
          </a:stretch>
        </p:blipFill>
        <p:spPr>
          <a:xfrm>
            <a:off x="9298191" y="1914275"/>
            <a:ext cx="2670607" cy="2309601"/>
          </a:xfrm>
          <a:prstGeom prst="rect">
            <a:avLst/>
          </a:prstGeom>
          <a:noFill/>
          <a:ln>
            <a:noFill/>
          </a:ln>
        </p:spPr>
      </p:pic>
      <p:pic>
        <p:nvPicPr>
          <p:cNvPr id="138" name="Google Shape;138;g1ee5480e16a_0_7"/>
          <p:cNvPicPr preferRelativeResize="0"/>
          <p:nvPr/>
        </p:nvPicPr>
        <p:blipFill>
          <a:blip r:embed="rId6">
            <a:alphaModFix/>
          </a:blip>
          <a:stretch>
            <a:fillRect/>
          </a:stretch>
        </p:blipFill>
        <p:spPr>
          <a:xfrm>
            <a:off x="6754850" y="2611572"/>
            <a:ext cx="2543354" cy="1325700"/>
          </a:xfrm>
          <a:prstGeom prst="rect">
            <a:avLst/>
          </a:prstGeom>
          <a:noFill/>
          <a:ln>
            <a:noFill/>
          </a:ln>
        </p:spPr>
      </p:pic>
      <p:sp>
        <p:nvSpPr>
          <p:cNvPr id="3" name="TextBox 2">
            <a:extLst>
              <a:ext uri="{FF2B5EF4-FFF2-40B4-BE49-F238E27FC236}">
                <a16:creationId xmlns:a16="http://schemas.microsoft.com/office/drawing/2014/main" id="{FF49F877-6930-E4AF-B808-90055A1EB902}"/>
              </a:ext>
            </a:extLst>
          </p:cNvPr>
          <p:cNvSpPr txBox="1"/>
          <p:nvPr/>
        </p:nvSpPr>
        <p:spPr>
          <a:xfrm>
            <a:off x="11577999" y="170330"/>
            <a:ext cx="416777" cy="307777"/>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S7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g1ee5480e16a_0_44"/>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ct val="109090"/>
              <a:buFont typeface="Arial"/>
              <a:buNone/>
            </a:pPr>
            <a:r>
              <a:rPr lang="en-US" dirty="0">
                <a:solidFill>
                  <a:schemeClr val="tx1"/>
                </a:solidFill>
              </a:rPr>
              <a:t>Teacher Explain: What is Household Hazardous Waste (HHW)? </a:t>
            </a:r>
            <a:endParaRPr dirty="0">
              <a:solidFill>
                <a:schemeClr val="tx1"/>
              </a:solidFill>
            </a:endParaRPr>
          </a:p>
        </p:txBody>
      </p:sp>
      <p:sp>
        <p:nvSpPr>
          <p:cNvPr id="145" name="Google Shape;145;g1ee5480e16a_0_44"/>
          <p:cNvSpPr txBox="1">
            <a:spLocks noGrp="1"/>
          </p:cNvSpPr>
          <p:nvPr>
            <p:ph type="body" idx="1"/>
          </p:nvPr>
        </p:nvSpPr>
        <p:spPr>
          <a:xfrm>
            <a:off x="612500" y="1690825"/>
            <a:ext cx="5707200" cy="4958700"/>
          </a:xfrm>
          <a:prstGeom prst="rect">
            <a:avLst/>
          </a:prstGeom>
        </p:spPr>
        <p:txBody>
          <a:bodyPr spcFirstLastPara="1" wrap="square" lIns="91425" tIns="45700" rIns="91425" bIns="45700" anchor="t" anchorCtr="0">
            <a:normAutofit/>
          </a:bodyPr>
          <a:lstStyle/>
          <a:p>
            <a:pPr marL="492760" lvl="0" indent="-457200" algn="l" rtl="0">
              <a:lnSpc>
                <a:spcPct val="90000"/>
              </a:lnSpc>
              <a:spcBef>
                <a:spcPts val="0"/>
              </a:spcBef>
              <a:spcAft>
                <a:spcPts val="0"/>
              </a:spcAft>
              <a:buClrTx/>
              <a:buSzPts val="3040"/>
              <a:buFont typeface="Arial" panose="020B0604020202020204" pitchFamily="34" charset="0"/>
              <a:buChar char="•"/>
            </a:pPr>
            <a:r>
              <a:rPr lang="en-US" dirty="0">
                <a:solidFill>
                  <a:schemeClr val="tx1"/>
                </a:solidFill>
              </a:rPr>
              <a:t>Any leftover products that are labeled toxic, poison, corrosive, flammable, combustible, or irritant that you want to discard is considered Household Hazardous Waste (HHW).</a:t>
            </a:r>
            <a:br>
              <a:rPr lang="en-US" dirty="0">
                <a:solidFill>
                  <a:schemeClr val="tx1"/>
                </a:solidFill>
              </a:rPr>
            </a:br>
            <a:endParaRPr dirty="0">
              <a:solidFill>
                <a:schemeClr val="tx1"/>
              </a:solidFill>
            </a:endParaRPr>
          </a:p>
          <a:p>
            <a:pPr marL="492760" lvl="0" indent="-457200" algn="l" rtl="0">
              <a:lnSpc>
                <a:spcPct val="90000"/>
              </a:lnSpc>
              <a:spcBef>
                <a:spcPts val="0"/>
              </a:spcBef>
              <a:spcAft>
                <a:spcPts val="0"/>
              </a:spcAft>
              <a:buClrTx/>
              <a:buSzPts val="3040"/>
              <a:buFont typeface="Arial" panose="020B0604020202020204" pitchFamily="34" charset="0"/>
              <a:buChar char="•"/>
            </a:pPr>
            <a:r>
              <a:rPr lang="en-US" dirty="0">
                <a:solidFill>
                  <a:schemeClr val="tx1"/>
                </a:solidFill>
              </a:rPr>
              <a:t>It is both </a:t>
            </a:r>
            <a:r>
              <a:rPr lang="en-US" u="sng" dirty="0">
                <a:solidFill>
                  <a:schemeClr val="tx1"/>
                </a:solidFill>
                <a:highlight>
                  <a:srgbClr val="FFFF00"/>
                </a:highlight>
              </a:rPr>
              <a:t>DANGEROUS AND ILLEGAL</a:t>
            </a:r>
            <a:r>
              <a:rPr lang="en-US" dirty="0">
                <a:solidFill>
                  <a:schemeClr val="tx1"/>
                </a:solidFill>
              </a:rPr>
              <a:t> to dispose of HHW in the garbage, down any drain, or on the ground. </a:t>
            </a:r>
            <a:endParaRPr dirty="0">
              <a:solidFill>
                <a:schemeClr val="tx1"/>
              </a:solidFill>
            </a:endParaRPr>
          </a:p>
        </p:txBody>
      </p:sp>
      <p:pic>
        <p:nvPicPr>
          <p:cNvPr id="146" name="Google Shape;146;g1ee5480e16a_0_44"/>
          <p:cNvPicPr preferRelativeResize="0"/>
          <p:nvPr/>
        </p:nvPicPr>
        <p:blipFill>
          <a:blip r:embed="rId3">
            <a:alphaModFix/>
          </a:blip>
          <a:stretch>
            <a:fillRect/>
          </a:stretch>
        </p:blipFill>
        <p:spPr>
          <a:xfrm>
            <a:off x="6246375" y="2294625"/>
            <a:ext cx="5567501" cy="3099554"/>
          </a:xfrm>
          <a:prstGeom prst="rect">
            <a:avLst/>
          </a:prstGeom>
          <a:noFill/>
          <a:ln>
            <a:noFill/>
          </a:ln>
        </p:spPr>
      </p:pic>
      <p:sp>
        <p:nvSpPr>
          <p:cNvPr id="3" name="TextBox 2">
            <a:extLst>
              <a:ext uri="{FF2B5EF4-FFF2-40B4-BE49-F238E27FC236}">
                <a16:creationId xmlns:a16="http://schemas.microsoft.com/office/drawing/2014/main" id="{DBCC5A0C-CFE4-A8F9-A474-D4CD9564685C}"/>
              </a:ext>
            </a:extLst>
          </p:cNvPr>
          <p:cNvSpPr txBox="1"/>
          <p:nvPr/>
        </p:nvSpPr>
        <p:spPr>
          <a:xfrm>
            <a:off x="11577999" y="170330"/>
            <a:ext cx="416777" cy="307777"/>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S8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g1ee5480e16a_0_67"/>
          <p:cNvSpPr txBox="1">
            <a:spLocks noGrp="1"/>
          </p:cNvSpPr>
          <p:nvPr>
            <p:ph type="title"/>
          </p:nvPr>
        </p:nvSpPr>
        <p:spPr>
          <a:xfrm>
            <a:off x="484095" y="365125"/>
            <a:ext cx="11241740" cy="1400922"/>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990"/>
              <a:buFont typeface="Arial"/>
              <a:buNone/>
            </a:pPr>
            <a:r>
              <a:rPr lang="en-US" sz="4000" dirty="0">
                <a:solidFill>
                  <a:schemeClr val="tx1"/>
                </a:solidFill>
              </a:rPr>
              <a:t>Teacher Explain: Other Items That Should Not Be Thrown In The Garbage, Down Any Drain, Or On The Ground …</a:t>
            </a:r>
            <a:endParaRPr sz="4000" dirty="0">
              <a:solidFill>
                <a:schemeClr val="tx1"/>
              </a:solidFill>
            </a:endParaRPr>
          </a:p>
        </p:txBody>
      </p:sp>
      <p:sp>
        <p:nvSpPr>
          <p:cNvPr id="153" name="Google Shape;153;g1ee5480e16a_0_67"/>
          <p:cNvSpPr txBox="1">
            <a:spLocks noGrp="1"/>
          </p:cNvSpPr>
          <p:nvPr>
            <p:ph type="body" idx="1"/>
          </p:nvPr>
        </p:nvSpPr>
        <p:spPr>
          <a:xfrm>
            <a:off x="839788" y="1690128"/>
            <a:ext cx="5157900" cy="823800"/>
          </a:xfrm>
          <a:prstGeom prst="rect">
            <a:avLst/>
          </a:prstGeom>
        </p:spPr>
        <p:txBody>
          <a:bodyPr spcFirstLastPara="1" wrap="square" lIns="91425" tIns="45700" rIns="91425" bIns="45700" anchor="b" anchorCtr="0">
            <a:normAutofit/>
          </a:bodyPr>
          <a:lstStyle/>
          <a:p>
            <a:pPr marL="0" lvl="0" indent="0" algn="l" rtl="0">
              <a:spcBef>
                <a:spcPts val="1000"/>
              </a:spcBef>
              <a:spcAft>
                <a:spcPts val="0"/>
              </a:spcAft>
              <a:buNone/>
            </a:pPr>
            <a:r>
              <a:rPr lang="en-US" sz="3400" u="sng" dirty="0">
                <a:solidFill>
                  <a:schemeClr val="tx1"/>
                </a:solidFill>
              </a:rPr>
              <a:t>Leftover Paint</a:t>
            </a:r>
            <a:endParaRPr sz="3400" dirty="0">
              <a:solidFill>
                <a:schemeClr val="tx1"/>
              </a:solidFill>
            </a:endParaRPr>
          </a:p>
        </p:txBody>
      </p:sp>
      <p:sp>
        <p:nvSpPr>
          <p:cNvPr id="154" name="Google Shape;154;g1ee5480e16a_0_67"/>
          <p:cNvSpPr txBox="1">
            <a:spLocks noGrp="1"/>
          </p:cNvSpPr>
          <p:nvPr>
            <p:ph type="body" idx="2"/>
          </p:nvPr>
        </p:nvSpPr>
        <p:spPr>
          <a:xfrm>
            <a:off x="4024951" y="2585760"/>
            <a:ext cx="1972800" cy="34893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dirty="0">
                <a:solidFill>
                  <a:schemeClr val="tx1"/>
                </a:solidFill>
                <a:latin typeface="Arial"/>
                <a:ea typeface="Arial"/>
                <a:cs typeface="Arial"/>
                <a:sym typeface="Arial"/>
              </a:rPr>
              <a:t>Old paint may come in gallon cans, or in smaller cans such as quarts or pints.</a:t>
            </a:r>
            <a:endParaRPr dirty="0">
              <a:solidFill>
                <a:schemeClr val="tx1"/>
              </a:solidFill>
              <a:latin typeface="Arial"/>
              <a:ea typeface="Arial"/>
              <a:cs typeface="Arial"/>
              <a:sym typeface="Arial"/>
            </a:endParaRPr>
          </a:p>
        </p:txBody>
      </p:sp>
      <p:sp>
        <p:nvSpPr>
          <p:cNvPr id="155" name="Google Shape;155;g1ee5480e16a_0_67"/>
          <p:cNvSpPr txBox="1">
            <a:spLocks noGrp="1"/>
          </p:cNvSpPr>
          <p:nvPr>
            <p:ph type="body" idx="3"/>
          </p:nvPr>
        </p:nvSpPr>
        <p:spPr>
          <a:xfrm>
            <a:off x="6172200" y="1717023"/>
            <a:ext cx="5183100" cy="823800"/>
          </a:xfrm>
          <a:prstGeom prst="rect">
            <a:avLst/>
          </a:prstGeom>
        </p:spPr>
        <p:txBody>
          <a:bodyPr spcFirstLastPara="1" wrap="square" lIns="91425" tIns="45700" rIns="91425" bIns="45700" anchor="b" anchorCtr="0">
            <a:normAutofit/>
          </a:bodyPr>
          <a:lstStyle/>
          <a:p>
            <a:pPr marL="0" lvl="0" indent="0" algn="l" rtl="0">
              <a:spcBef>
                <a:spcPts val="1000"/>
              </a:spcBef>
              <a:spcAft>
                <a:spcPts val="0"/>
              </a:spcAft>
              <a:buNone/>
            </a:pPr>
            <a:r>
              <a:rPr lang="en-US" sz="3400" u="sng" dirty="0">
                <a:solidFill>
                  <a:schemeClr val="tx1"/>
                </a:solidFill>
              </a:rPr>
              <a:t>Used Motor Oil</a:t>
            </a:r>
            <a:endParaRPr sz="3400" dirty="0">
              <a:solidFill>
                <a:schemeClr val="tx1"/>
              </a:solidFill>
            </a:endParaRPr>
          </a:p>
        </p:txBody>
      </p:sp>
      <p:sp>
        <p:nvSpPr>
          <p:cNvPr id="156" name="Google Shape;156;g1ee5480e16a_0_67"/>
          <p:cNvSpPr txBox="1">
            <a:spLocks noGrp="1"/>
          </p:cNvSpPr>
          <p:nvPr>
            <p:ph type="body" idx="4"/>
          </p:nvPr>
        </p:nvSpPr>
        <p:spPr>
          <a:xfrm>
            <a:off x="9885908" y="2594725"/>
            <a:ext cx="2264700" cy="3579900"/>
          </a:xfrm>
          <a:prstGeom prst="rect">
            <a:avLst/>
          </a:prstGeom>
        </p:spPr>
        <p:txBody>
          <a:bodyPr spcFirstLastPara="1" wrap="square" lIns="91425" tIns="45700" rIns="91425" bIns="45700" anchor="t" anchorCtr="0">
            <a:normAutofit lnSpcReduction="10000"/>
          </a:bodyPr>
          <a:lstStyle/>
          <a:p>
            <a:pPr marL="0" lvl="0" indent="0" algn="l" rtl="0">
              <a:spcBef>
                <a:spcPts val="1000"/>
              </a:spcBef>
              <a:spcAft>
                <a:spcPts val="0"/>
              </a:spcAft>
              <a:buNone/>
            </a:pPr>
            <a:r>
              <a:rPr lang="en-US" dirty="0">
                <a:solidFill>
                  <a:schemeClr val="tx1"/>
                </a:solidFill>
                <a:highlight>
                  <a:srgbClr val="FFFFFF"/>
                </a:highlight>
                <a:latin typeface="Arial"/>
                <a:ea typeface="Arial"/>
                <a:cs typeface="Arial"/>
                <a:sym typeface="Arial"/>
              </a:rPr>
              <a:t>Used motor oil can come from cars, trucks, motorcycles, boats, lawn mowers and other engines.</a:t>
            </a:r>
            <a:endParaRPr sz="4400" dirty="0">
              <a:solidFill>
                <a:schemeClr val="tx1"/>
              </a:solidFill>
            </a:endParaRPr>
          </a:p>
        </p:txBody>
      </p:sp>
      <p:pic>
        <p:nvPicPr>
          <p:cNvPr id="157" name="Google Shape;157;g1ee5480e16a_0_67"/>
          <p:cNvPicPr preferRelativeResize="0"/>
          <p:nvPr/>
        </p:nvPicPr>
        <p:blipFill>
          <a:blip r:embed="rId3">
            <a:alphaModFix/>
          </a:blip>
          <a:stretch>
            <a:fillRect/>
          </a:stretch>
        </p:blipFill>
        <p:spPr>
          <a:xfrm>
            <a:off x="95375" y="2811145"/>
            <a:ext cx="3929576" cy="2735450"/>
          </a:xfrm>
          <a:prstGeom prst="rect">
            <a:avLst/>
          </a:prstGeom>
          <a:noFill/>
          <a:ln>
            <a:noFill/>
          </a:ln>
        </p:spPr>
      </p:pic>
      <p:pic>
        <p:nvPicPr>
          <p:cNvPr id="158" name="Google Shape;158;g1ee5480e16a_0_67"/>
          <p:cNvPicPr preferRelativeResize="0"/>
          <p:nvPr/>
        </p:nvPicPr>
        <p:blipFill>
          <a:blip r:embed="rId4">
            <a:alphaModFix/>
          </a:blip>
          <a:stretch>
            <a:fillRect/>
          </a:stretch>
        </p:blipFill>
        <p:spPr>
          <a:xfrm>
            <a:off x="5997687" y="2777943"/>
            <a:ext cx="3929575" cy="2950440"/>
          </a:xfrm>
          <a:prstGeom prst="rect">
            <a:avLst/>
          </a:prstGeom>
          <a:noFill/>
          <a:ln>
            <a:noFill/>
          </a:ln>
        </p:spPr>
      </p:pic>
      <p:sp>
        <p:nvSpPr>
          <p:cNvPr id="3" name="TextBox 2">
            <a:extLst>
              <a:ext uri="{FF2B5EF4-FFF2-40B4-BE49-F238E27FC236}">
                <a16:creationId xmlns:a16="http://schemas.microsoft.com/office/drawing/2014/main" id="{E52DA6D0-0D8A-57BB-0077-B4608DAFE635}"/>
              </a:ext>
            </a:extLst>
          </p:cNvPr>
          <p:cNvSpPr txBox="1"/>
          <p:nvPr/>
        </p:nvSpPr>
        <p:spPr>
          <a:xfrm>
            <a:off x="11577999" y="170330"/>
            <a:ext cx="416777" cy="307777"/>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S9</a:t>
            </a: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611</TotalTime>
  <Words>1479</Words>
  <Application>Microsoft Office PowerPoint</Application>
  <PresentationFormat>Widescreen</PresentationFormat>
  <Paragraphs>163</Paragraphs>
  <Slides>18</Slides>
  <Notes>18</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18</vt:i4>
      </vt:variant>
    </vt:vector>
  </HeadingPairs>
  <TitlesOfParts>
    <vt:vector size="21" baseType="lpstr">
      <vt:lpstr>Calibri</vt:lpstr>
      <vt:lpstr>Arial</vt:lpstr>
      <vt:lpstr>Office Theme</vt:lpstr>
      <vt:lpstr>PowerPoint Presentation</vt:lpstr>
      <vt:lpstr>Lesson Essential Questions:  -Which types of items make up household hazardous waste and electronic waste  (E-Waste) ?   -Where can household hazardous waste and E-Waste be properly dispose of along with other hazardous items?  -What alternatives for cleaning are there instead of hazardous cleaning products? </vt:lpstr>
      <vt:lpstr>PowerPoint Presentation</vt:lpstr>
      <vt:lpstr>Keeping Your Room/Home Clean</vt:lpstr>
      <vt:lpstr>Keeping Our Room/Home Clean, cont.</vt:lpstr>
      <vt:lpstr>Teacher Explain: Household Cleaning Products Can Be Hazardous </vt:lpstr>
      <vt:lpstr>Getting Rid of Things You No Longer Need</vt:lpstr>
      <vt:lpstr>Teacher Explain: What is Household Hazardous Waste (HHW)? </vt:lpstr>
      <vt:lpstr>Teacher Explain: Other Items That Should Not Be Thrown In The Garbage, Down Any Drain, Or On The Ground …</vt:lpstr>
      <vt:lpstr>Teacher Explain: Other Items That Should Not Be Thrown In The Garbage, Down Any Drain, Or On The Ground </vt:lpstr>
      <vt:lpstr>Batteries Should Not Be Placed In The Recycling Bin Or Thrown In The Trash Can </vt:lpstr>
      <vt:lpstr>Electronic Waste or E-Waste</vt:lpstr>
      <vt:lpstr>Electronic Waste or E-Waste should not be thrown in the trash.</vt:lpstr>
      <vt:lpstr> Collection Centers and Special Events</vt:lpstr>
      <vt:lpstr>Student Explain: What have you learned?</vt:lpstr>
      <vt:lpstr>Student Explain: What do the Collection Centers or Events below do? Can You Find One Near You?</vt:lpstr>
      <vt:lpstr>Student Extend: Let’s make an alternative household cleaning product for Windows!</vt:lpstr>
      <vt:lpstr>Student Elaborate: Come up with a poster to educate your family about household hazardous waste and E-Waste. Include the other items you learned about today.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Garcia, Gladys</dc:creator>
  <cp:lastModifiedBy>Allison Modiest</cp:lastModifiedBy>
  <cp:revision>8</cp:revision>
  <dcterms:created xsi:type="dcterms:W3CDTF">2022-08-23T06:27:02Z</dcterms:created>
  <dcterms:modified xsi:type="dcterms:W3CDTF">2024-07-16T16:51:00Z</dcterms:modified>
</cp:coreProperties>
</file>