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18"/>
  </p:notesMasterIdLst>
  <p:sldIdLst>
    <p:sldId id="27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Calibri" panose="020F050202020403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hEpK/OKK3lmGi6USG6d7thqfH9F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D0593E-6642-1AF3-F2B6-78D3AE289B79}" name="Edna Gandarilla" initials="EG" userId="S::EGANDA@dpw.lacounty.gov::1d3e3657-d112-4e46-a50e-0af293612333" providerId="AD"/>
  <p188:author id="{6AA9FC91-1A3E-7A71-3F0E-3DB69FBDCB41}" name="Jennifer King" initials="JK" userId="S::JLIU@dpw.lacounty.gov::c6b16006-8af7-48f3-958f-0f96a1925948" providerId="AD"/>
  <p188:author id="{15616B99-86F4-B25F-339B-D71BAE1E100C}" name="Peter Luong" initials="PL" userId="S::PLuong@dpw.lacounty.gov::537dc166-5204-406f-9df6-613256dd50c6" providerId="AD"/>
  <p188:author id="{F85615AA-A116-CB89-367D-A598811E73B0}" name="Allison Modiest" initials="AM" userId="S::Allison.Modiest@finnpartners.com::c6265842-8e64-4dfa-8dc3-7e7c8eda45cd" providerId="AD"/>
  <p188:author id="{108BDAC4-20FF-A83F-D2BA-3E67717212F9}" name="Vigen Abramyan" initials="VA" userId="S::VAbramyan@dpw.lacounty.gov::dea442e4-07d8-44b7-b38d-3b03437cfc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7446A4-DDBC-4123-9A37-532FBDF504D1}" v="1" dt="2023-03-30T20:10:23.601"/>
  </p1510:revLst>
</p1510:revInfo>
</file>

<file path=ppt/tableStyles.xml><?xml version="1.0" encoding="utf-8"?>
<a:tblStyleLst xmlns:a="http://schemas.openxmlformats.org/drawingml/2006/main" def="{1CD00015-4B2B-4FEF-9DFD-28B01614BDFD}">
  <a:tblStyle styleId="{1CD00015-4B2B-4FEF-9DFD-28B01614BDF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3298" autoAdjust="0"/>
  </p:normalViewPr>
  <p:slideViewPr>
    <p:cSldViewPr snapToGrid="0" snapToObjects="1">
      <p:cViewPr varScale="1">
        <p:scale>
          <a:sx n="92" d="100"/>
          <a:sy n="92" d="100"/>
        </p:scale>
        <p:origin x="1278" y="90"/>
      </p:cViewPr>
      <p:guideLst/>
    </p:cSldViewPr>
  </p:slideViewPr>
  <p:outlineViewPr>
    <p:cViewPr>
      <p:scale>
        <a:sx n="33" d="100"/>
        <a:sy n="33" d="100"/>
      </p:scale>
      <p:origin x="0" y="-37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ps.gov/goga/learn/nature/climate-change-causes.ht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clipart-library.com/clipart/1820750.htm"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pinterest.com/pin/777645060650418677/"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latimes.com/world/global-development/la-fg-global-trash-20160422-20160421-snap-htmlstory.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Photo Source: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http://www.omegaenergy.com.au/waste-streams/waste-trends/</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“Methane released from Landfills has 21 times the Greenhouse impact as the same amount of CO2!”</a:t>
            </a:r>
            <a:endParaRPr dirty="0"/>
          </a:p>
          <a:p>
            <a:pPr marL="0" lvl="0" indent="0" algn="l" rtl="0">
              <a:spcBef>
                <a:spcPts val="0"/>
              </a:spcBef>
              <a:spcAft>
                <a:spcPts val="0"/>
              </a:spcAft>
              <a:buNone/>
            </a:pPr>
            <a:endParaRPr dirty="0"/>
          </a:p>
        </p:txBody>
      </p:sp>
      <p:sp>
        <p:nvSpPr>
          <p:cNvPr id="185" name="Google Shape;18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Photo Credit</a:t>
            </a:r>
            <a:endParaRPr dirty="0"/>
          </a:p>
          <a:p>
            <a:pPr marL="0" lvl="0" indent="0" algn="l" rtl="0">
              <a:spcBef>
                <a:spcPts val="0"/>
              </a:spcBef>
              <a:spcAft>
                <a:spcPts val="0"/>
              </a:spcAft>
              <a:buNone/>
            </a:pPr>
            <a:r>
              <a:rPr lang="en-US" dirty="0"/>
              <a:t>https://climatechange.lta.org/get-started/learn/co2-methane-greenhouse-effect/</a:t>
            </a:r>
            <a:endParaRPr dirty="0"/>
          </a:p>
          <a:p>
            <a:pPr marL="0" lvl="0" indent="0" algn="l" rtl="0">
              <a:spcBef>
                <a:spcPts val="0"/>
              </a:spcBef>
              <a:spcAft>
                <a:spcPts val="0"/>
              </a:spcAft>
              <a:buNone/>
            </a:pPr>
            <a:r>
              <a:rPr lang="en-US" dirty="0"/>
              <a:t>“</a:t>
            </a:r>
            <a:r>
              <a:rPr lang="en-US" sz="1200" b="0" i="1" dirty="0">
                <a:solidFill>
                  <a:schemeClr val="dk1"/>
                </a:solidFill>
                <a:latin typeface="Calibri"/>
                <a:ea typeface="Calibri"/>
                <a:cs typeface="Calibri"/>
                <a:sym typeface="Calibri"/>
              </a:rPr>
              <a:t>Greater concentrations of greenhouse gases mean more solar radiation is trapped within the Earth’s atmosphere, making temperatures rise. Source: </a:t>
            </a:r>
            <a:r>
              <a:rPr lang="en-US" sz="1200" b="0" i="1"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 Elder, NPS</a:t>
            </a:r>
            <a:r>
              <a:rPr lang="en-US" sz="1200" b="0" i="1" dirty="0">
                <a:solidFill>
                  <a:schemeClr val="dk1"/>
                </a:solidFill>
                <a:latin typeface="Calibri"/>
                <a:ea typeface="Calibri"/>
                <a:cs typeface="Calibri"/>
                <a:sym typeface="Calibri"/>
              </a:rPr>
              <a:t>.”</a:t>
            </a:r>
            <a:endParaRPr dirty="0"/>
          </a:p>
        </p:txBody>
      </p:sp>
      <p:sp>
        <p:nvSpPr>
          <p:cNvPr id="193" name="Google Shape;19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Student Resources to use while developing their action plan:</a:t>
            </a:r>
            <a:endParaRPr dirty="0"/>
          </a:p>
          <a:p>
            <a:pPr marL="0" lvl="0" indent="0" algn="l" rtl="0">
              <a:spcBef>
                <a:spcPts val="0"/>
              </a:spcBef>
              <a:spcAft>
                <a:spcPts val="0"/>
              </a:spcAft>
              <a:buNone/>
            </a:pPr>
            <a:endParaRPr dirty="0"/>
          </a:p>
          <a:p>
            <a:pPr marL="228600" lvl="0" indent="-127000" algn="l" rtl="0">
              <a:lnSpc>
                <a:spcPct val="90000"/>
              </a:lnSpc>
              <a:spcBef>
                <a:spcPts val="0"/>
              </a:spcBef>
              <a:spcAft>
                <a:spcPts val="0"/>
              </a:spcAft>
              <a:buClr>
                <a:schemeClr val="dk1"/>
              </a:buClr>
              <a:buSzPts val="1200"/>
              <a:buChar char="•"/>
            </a:pPr>
            <a:r>
              <a:rPr lang="en-US" dirty="0"/>
              <a:t>Appendix A: SB 1383 Climate Pollutant Reduction Law</a:t>
            </a:r>
            <a:endParaRPr dirty="0"/>
          </a:p>
          <a:p>
            <a:pPr marL="228600" lvl="0" indent="-127000" algn="l" rtl="0">
              <a:lnSpc>
                <a:spcPct val="90000"/>
              </a:lnSpc>
              <a:spcBef>
                <a:spcPts val="1000"/>
              </a:spcBef>
              <a:spcAft>
                <a:spcPts val="0"/>
              </a:spcAft>
              <a:buClr>
                <a:schemeClr val="dk1"/>
              </a:buClr>
              <a:buSzPts val="1200"/>
              <a:buChar char="•"/>
            </a:pPr>
            <a:r>
              <a:rPr lang="en-US" dirty="0"/>
              <a:t>Appendix B: Recycling and Organics: Recycling Guide for Schools </a:t>
            </a:r>
            <a:endParaRPr dirty="0"/>
          </a:p>
          <a:p>
            <a:pPr marL="228600" lvl="0" indent="0" algn="l" rtl="0">
              <a:lnSpc>
                <a:spcPct val="115000"/>
              </a:lnSpc>
              <a:spcBef>
                <a:spcPts val="1200"/>
              </a:spcBef>
              <a:spcAft>
                <a:spcPts val="0"/>
              </a:spcAft>
              <a:buNone/>
            </a:pPr>
            <a:r>
              <a:rPr lang="en-US" dirty="0"/>
              <a:t>-</a:t>
            </a:r>
            <a:r>
              <a:rPr lang="en-US" sz="700" dirty="0">
                <a:latin typeface="Times New Roman"/>
                <a:ea typeface="Times New Roman"/>
                <a:cs typeface="Times New Roman"/>
                <a:sym typeface="Times New Roman"/>
              </a:rPr>
              <a:t>   	</a:t>
            </a:r>
            <a:r>
              <a:rPr lang="en-US" dirty="0"/>
              <a:t>Poster Paper or Tagboard</a:t>
            </a:r>
            <a:endParaRPr dirty="0"/>
          </a:p>
          <a:p>
            <a:pPr marL="228600" lvl="0" indent="0" algn="l" rtl="0">
              <a:lnSpc>
                <a:spcPct val="115000"/>
              </a:lnSpc>
              <a:spcBef>
                <a:spcPts val="1200"/>
              </a:spcBef>
              <a:spcAft>
                <a:spcPts val="0"/>
              </a:spcAft>
              <a:buNone/>
            </a:pPr>
            <a:r>
              <a:rPr lang="en-US" dirty="0"/>
              <a:t>-</a:t>
            </a:r>
            <a:r>
              <a:rPr lang="en-US" sz="700" dirty="0">
                <a:latin typeface="Times New Roman"/>
                <a:ea typeface="Times New Roman"/>
                <a:cs typeface="Times New Roman"/>
                <a:sym typeface="Times New Roman"/>
              </a:rPr>
              <a:t>   	</a:t>
            </a:r>
            <a:r>
              <a:rPr lang="en-US" dirty="0"/>
              <a:t>Markers / Writing Materials</a:t>
            </a:r>
            <a:endParaRPr dirty="0"/>
          </a:p>
          <a:p>
            <a:pPr marL="0" lvl="0" indent="0" algn="l" rtl="0">
              <a:lnSpc>
                <a:spcPct val="90000"/>
              </a:lnSpc>
              <a:spcBef>
                <a:spcPts val="1200"/>
              </a:spcBef>
              <a:spcAft>
                <a:spcPts val="0"/>
              </a:spcAft>
              <a:buNone/>
            </a:pPr>
            <a:r>
              <a:rPr lang="en-US" dirty="0"/>
              <a:t>Photo credit:</a:t>
            </a:r>
            <a:endParaRPr dirty="0"/>
          </a:p>
          <a:p>
            <a:pPr marL="0" lvl="0" indent="0" algn="l" rtl="0">
              <a:lnSpc>
                <a:spcPct val="90000"/>
              </a:lnSpc>
              <a:spcBef>
                <a:spcPts val="1000"/>
              </a:spcBef>
              <a:spcAft>
                <a:spcPts val="0"/>
              </a:spcAft>
              <a:buNone/>
            </a:pPr>
            <a:r>
              <a:rPr lang="en-US" dirty="0"/>
              <a:t>https://www.gregsavage.com.au/2020/03/26/free-recruiter-business-action-plan-in-time-of-crisis/</a:t>
            </a:r>
            <a:endParaRPr dirty="0"/>
          </a:p>
        </p:txBody>
      </p:sp>
      <p:sp>
        <p:nvSpPr>
          <p:cNvPr id="215" name="Google Shape;2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Photo credit</a:t>
            </a:r>
            <a:endParaRPr dirty="0"/>
          </a:p>
          <a:p>
            <a:pPr marL="0" lvl="0" indent="0" algn="l" rtl="0">
              <a:spcBef>
                <a:spcPts val="0"/>
              </a:spcBef>
              <a:spcAft>
                <a:spcPts val="0"/>
              </a:spcAft>
              <a:buNone/>
            </a:pPr>
            <a:r>
              <a:rPr lang="en-US" u="sng" dirty="0">
                <a:solidFill>
                  <a:schemeClr val="hlink"/>
                </a:solidFill>
                <a:hlinkClick r:id="rId3"/>
              </a:rPr>
              <a:t>http://clipart-library.com/clipart/1820750.htm</a:t>
            </a:r>
            <a:endParaRPr dirty="0"/>
          </a:p>
          <a:p>
            <a:pPr marL="0" lvl="0" indent="0" algn="l" rtl="0">
              <a:spcBef>
                <a:spcPts val="0"/>
              </a:spcBef>
              <a:spcAft>
                <a:spcPts val="0"/>
              </a:spcAft>
              <a:buNone/>
            </a:pPr>
            <a:r>
              <a:rPr lang="en-US" u="sng" dirty="0">
                <a:solidFill>
                  <a:schemeClr val="hlink"/>
                </a:solidFill>
                <a:hlinkClick r:id="rId4"/>
              </a:rPr>
              <a:t>https://www.pinterest.com/pin/777645060650418677/</a:t>
            </a:r>
            <a:endParaRPr dirty="0"/>
          </a:p>
          <a:p>
            <a:pPr marL="0" lvl="0" indent="0" algn="l" rtl="0">
              <a:spcBef>
                <a:spcPts val="0"/>
              </a:spcBef>
              <a:spcAft>
                <a:spcPts val="0"/>
              </a:spcAft>
              <a:buNone/>
            </a:pPr>
            <a:endParaRPr dirty="0"/>
          </a:p>
        </p:txBody>
      </p:sp>
      <p:sp>
        <p:nvSpPr>
          <p:cNvPr id="222" name="Google Shape;2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Green Waste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Photo Credits:</a:t>
            </a:r>
            <a:endParaRPr dirty="0"/>
          </a:p>
          <a:p>
            <a:pPr marL="0" lvl="0" indent="0" algn="l" rtl="0">
              <a:spcBef>
                <a:spcPts val="0"/>
              </a:spcBef>
              <a:spcAft>
                <a:spcPts val="0"/>
              </a:spcAft>
              <a:buNone/>
            </a:pPr>
            <a:r>
              <a:rPr lang="en-US" dirty="0"/>
              <a:t>Grass: https://www.homedepot.com/c/ab/types-of-grass/9ba683603be9fa5395fab9048ce7861</a:t>
            </a:r>
            <a:endParaRPr dirty="0"/>
          </a:p>
          <a:p>
            <a:pPr marL="0" lvl="0" indent="0" algn="l" rtl="0">
              <a:spcBef>
                <a:spcPts val="0"/>
              </a:spcBef>
              <a:spcAft>
                <a:spcPts val="0"/>
              </a:spcAft>
              <a:buNone/>
            </a:pPr>
            <a:r>
              <a:rPr lang="en-US" dirty="0"/>
              <a:t>Leaves: https://rhythmsofplay.com/collect-press-and-preserve-fall-leaves/</a:t>
            </a:r>
            <a:endParaRPr dirty="0"/>
          </a:p>
          <a:p>
            <a:pPr marL="0" lvl="0" indent="0" algn="l" rtl="0">
              <a:spcBef>
                <a:spcPts val="0"/>
              </a:spcBef>
              <a:spcAft>
                <a:spcPts val="0"/>
              </a:spcAft>
              <a:buNone/>
            </a:pPr>
            <a:r>
              <a:rPr lang="en-US" dirty="0"/>
              <a:t>Flowers: https://www.lushome.com/colorful-spring-flowers-yard-landscaping-ideas/152520</a:t>
            </a:r>
            <a:endParaRPr dirty="0"/>
          </a:p>
          <a:p>
            <a:pPr marL="0" lvl="0" indent="0" algn="l" rtl="0">
              <a:spcBef>
                <a:spcPts val="0"/>
              </a:spcBef>
              <a:spcAft>
                <a:spcPts val="0"/>
              </a:spcAft>
              <a:buNone/>
            </a:pPr>
            <a:r>
              <a:rPr lang="en-US" dirty="0"/>
              <a:t>Plastic Cups: https://www.indiamart.com/proddetail/pp-disposable-plastic-cups-22704295230.html</a:t>
            </a:r>
            <a:endParaRPr dirty="0"/>
          </a:p>
          <a:p>
            <a:pPr marL="0" lvl="0" indent="0" algn="l" rtl="0">
              <a:spcBef>
                <a:spcPts val="0"/>
              </a:spcBef>
              <a:spcAft>
                <a:spcPts val="0"/>
              </a:spcAft>
              <a:buNone/>
            </a:pPr>
            <a:endParaRPr dirty="0"/>
          </a:p>
        </p:txBody>
      </p:sp>
      <p:sp>
        <p:nvSpPr>
          <p:cNvPr id="106" name="Google Shape;10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Food Scraps</a:t>
            </a:r>
            <a:endParaRPr dirty="0"/>
          </a:p>
          <a:p>
            <a:pPr marL="0" lvl="0" indent="0" algn="l" rtl="0">
              <a:spcBef>
                <a:spcPts val="0"/>
              </a:spcBef>
              <a:spcAft>
                <a:spcPts val="0"/>
              </a:spcAft>
              <a:buNone/>
            </a:pPr>
            <a:r>
              <a:rPr lang="en-US" dirty="0"/>
              <a:t>Photo. Credits: </a:t>
            </a:r>
            <a:endParaRPr dirty="0"/>
          </a:p>
          <a:p>
            <a:pPr marL="0" marR="0" lvl="0" indent="0" algn="l" rtl="0">
              <a:lnSpc>
                <a:spcPct val="100000"/>
              </a:lnSpc>
              <a:spcBef>
                <a:spcPts val="0"/>
              </a:spcBef>
              <a:spcAft>
                <a:spcPts val="0"/>
              </a:spcAft>
              <a:buClr>
                <a:schemeClr val="dk1"/>
              </a:buClr>
              <a:buSzPts val="1200"/>
              <a:buFont typeface="Calibri"/>
              <a:buNone/>
            </a:pPr>
            <a:r>
              <a:rPr lang="en-US" dirty="0"/>
              <a:t>Food scraps upper left hand corner: https://www.cambridgema.gov/Departments/publicworks/news/2018/10/curbsidecompostinganniversary</a:t>
            </a:r>
            <a:endParaRPr dirty="0"/>
          </a:p>
          <a:p>
            <a:pPr marL="0" marR="0" lvl="0" indent="0" algn="l" rtl="0">
              <a:lnSpc>
                <a:spcPct val="100000"/>
              </a:lnSpc>
              <a:spcBef>
                <a:spcPts val="0"/>
              </a:spcBef>
              <a:spcAft>
                <a:spcPts val="0"/>
              </a:spcAft>
              <a:buClr>
                <a:schemeClr val="dk1"/>
              </a:buClr>
              <a:buSzPts val="1200"/>
              <a:buFont typeface="Calibri"/>
              <a:buNone/>
            </a:pPr>
            <a:r>
              <a:rPr lang="en-US" dirty="0"/>
              <a:t>Plate with hand and fork: https://www.huffpost.com/entry/food-waste-what-is-the-en_n_485846</a:t>
            </a:r>
          </a:p>
          <a:p>
            <a:pPr marL="0" marR="0" lvl="0" indent="0" algn="l" rtl="0">
              <a:lnSpc>
                <a:spcPct val="100000"/>
              </a:lnSpc>
              <a:spcBef>
                <a:spcPts val="0"/>
              </a:spcBef>
              <a:spcAft>
                <a:spcPts val="0"/>
              </a:spcAft>
              <a:buClr>
                <a:schemeClr val="dk1"/>
              </a:buClr>
              <a:buSzPts val="1200"/>
              <a:buFont typeface="Calibri"/>
              <a:buNone/>
            </a:pPr>
            <a:r>
              <a:rPr lang="en-US" dirty="0"/>
              <a:t>Turkey meat and bones: https://center-of-the-plate.com/2016/11/26/save-the-turkey-bones/</a:t>
            </a:r>
            <a:endParaRPr dirty="0"/>
          </a:p>
          <a:p>
            <a:pPr marL="0" marR="0" lvl="0" indent="0" algn="l" rtl="0">
              <a:lnSpc>
                <a:spcPct val="100000"/>
              </a:lnSpc>
              <a:spcBef>
                <a:spcPts val="0"/>
              </a:spcBef>
              <a:spcAft>
                <a:spcPts val="0"/>
              </a:spcAft>
              <a:buClr>
                <a:schemeClr val="dk1"/>
              </a:buClr>
              <a:buSzPts val="1200"/>
              <a:buFont typeface="Calibri"/>
              <a:buNone/>
            </a:pPr>
            <a:r>
              <a:rPr lang="en-US" dirty="0"/>
              <a:t>Gloves: https://ohsonline.com/Articles/2010/04/01/Nine-Myths-About-Disposable-Safety-Gloves.aspx</a:t>
            </a:r>
            <a:endParaRPr dirty="0"/>
          </a:p>
          <a:p>
            <a:pPr marL="0" lvl="0" indent="0" algn="l" rtl="0">
              <a:spcBef>
                <a:spcPts val="0"/>
              </a:spcBef>
              <a:spcAft>
                <a:spcPts val="0"/>
              </a:spcAft>
              <a:buNone/>
            </a:pPr>
            <a:endParaRPr dirty="0"/>
          </a:p>
        </p:txBody>
      </p:sp>
      <p:sp>
        <p:nvSpPr>
          <p:cNvPr id="121" name="Google Shape;12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Food Soiled Paper - Must be 100% fiber-based. No materials with petroleum based plastic, wax, or bio-plastic coating, liner or laminate</a:t>
            </a:r>
            <a:endParaRPr dirty="0"/>
          </a:p>
          <a:p>
            <a:pPr marL="0" lvl="0" indent="0" algn="l" rtl="0">
              <a:spcBef>
                <a:spcPts val="0"/>
              </a:spcBef>
              <a:spcAft>
                <a:spcPts val="0"/>
              </a:spcAft>
              <a:buNone/>
            </a:pPr>
            <a:r>
              <a:rPr lang="en-US" dirty="0"/>
              <a:t>Photo Credits:</a:t>
            </a:r>
            <a:endParaRPr dirty="0"/>
          </a:p>
          <a:p>
            <a:pPr marL="0" lvl="0" indent="0" algn="l" rtl="0">
              <a:spcBef>
                <a:spcPts val="0"/>
              </a:spcBef>
              <a:spcAft>
                <a:spcPts val="0"/>
              </a:spcAft>
              <a:buNone/>
            </a:pPr>
            <a:r>
              <a:rPr lang="en-US" dirty="0"/>
              <a:t>Egg Carton: https://www.keeptruckeegreen.org/recyclable/egg-cartons-paper/</a:t>
            </a:r>
            <a:endParaRPr dirty="0"/>
          </a:p>
          <a:p>
            <a:pPr marL="0" lvl="0" indent="0" algn="l" rtl="0">
              <a:spcBef>
                <a:spcPts val="0"/>
              </a:spcBef>
              <a:spcAft>
                <a:spcPts val="0"/>
              </a:spcAft>
              <a:buNone/>
            </a:pPr>
            <a:r>
              <a:rPr lang="en-US" dirty="0"/>
              <a:t>Pizza Box: https://aaradhyabox.in/pizza-boxes/</a:t>
            </a:r>
            <a:endParaRPr dirty="0"/>
          </a:p>
          <a:p>
            <a:pPr marL="0" lvl="0" indent="0" algn="l" rtl="0">
              <a:spcBef>
                <a:spcPts val="0"/>
              </a:spcBef>
              <a:spcAft>
                <a:spcPts val="0"/>
              </a:spcAft>
              <a:buNone/>
            </a:pPr>
            <a:r>
              <a:rPr lang="en-US" dirty="0"/>
              <a:t>Paper towel and napkin: https://www.piercecountywa.gov/5189/Why-Cant-I-Recycle</a:t>
            </a:r>
            <a:endParaRPr dirty="0"/>
          </a:p>
          <a:p>
            <a:pPr marL="0" lvl="0" indent="0" algn="l" rtl="0">
              <a:spcBef>
                <a:spcPts val="0"/>
              </a:spcBef>
              <a:spcAft>
                <a:spcPts val="0"/>
              </a:spcAft>
              <a:buNone/>
            </a:pPr>
            <a:r>
              <a:rPr lang="en-US" dirty="0"/>
              <a:t>Aluminum Cans: https://aluminiumtoday.com/news/can-recycling-at-74</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Image credits:</a:t>
            </a:r>
            <a:endParaRPr dirty="0"/>
          </a:p>
          <a:p>
            <a:pPr marL="0" lvl="0" indent="0" algn="l" rtl="0">
              <a:spcBef>
                <a:spcPts val="0"/>
              </a:spcBef>
              <a:spcAft>
                <a:spcPts val="0"/>
              </a:spcAft>
              <a:buNone/>
            </a:pPr>
            <a:r>
              <a:rPr lang="en-US" dirty="0"/>
              <a:t>https://www.dreamstime.com/examples-biodegradable-waste-garbage-compost-examples-biodegradable-waste-garbage-compost-flat-vector-illustration-image168663798</a:t>
            </a:r>
            <a:endParaRPr dirty="0"/>
          </a:p>
          <a:p>
            <a:pPr marL="0" lvl="0" indent="0" algn="l" rtl="0">
              <a:spcBef>
                <a:spcPts val="0"/>
              </a:spcBef>
              <a:spcAft>
                <a:spcPts val="0"/>
              </a:spcAft>
              <a:buNone/>
            </a:pPr>
            <a:r>
              <a:rPr lang="en-US" dirty="0"/>
              <a:t>https://www.dreamstime.com/set-biodegradable-waste-icon-transparent-background-set-biodegradable-waste-icon-transparent-background-image197545726</a:t>
            </a:r>
            <a:endParaRPr dirty="0"/>
          </a:p>
          <a:p>
            <a:pPr marL="0" lvl="0" indent="0" algn="l" rtl="0">
              <a:spcBef>
                <a:spcPts val="0"/>
              </a:spcBef>
              <a:spcAft>
                <a:spcPts val="0"/>
              </a:spcAft>
              <a:buNone/>
            </a:pPr>
            <a:endParaRPr dirty="0"/>
          </a:p>
        </p:txBody>
      </p:sp>
      <p:sp>
        <p:nvSpPr>
          <p:cNvPr id="169" name="Google Shape;16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Heavy equipment operators use machinery to compact and shape mountains of trash at L.A. County’s Puente Hills Landfill. (Luis </a:t>
            </a:r>
            <a:r>
              <a:rPr lang="en-US" sz="1200" dirty="0" err="1">
                <a:solidFill>
                  <a:schemeClr val="dk1"/>
                </a:solidFill>
                <a:latin typeface="Calibri"/>
                <a:ea typeface="Calibri"/>
                <a:cs typeface="Calibri"/>
                <a:sym typeface="Calibri"/>
              </a:rPr>
              <a:t>Sinco</a:t>
            </a:r>
            <a:r>
              <a:rPr lang="en-US" sz="1200" dirty="0">
                <a:solidFill>
                  <a:schemeClr val="dk1"/>
                </a:solidFill>
                <a:latin typeface="Calibri"/>
                <a:ea typeface="Calibri"/>
                <a:cs typeface="Calibri"/>
                <a:sym typeface="Calibri"/>
              </a:rPr>
              <a:t> / Los Angeles Times)</a:t>
            </a:r>
            <a:endParaRPr dirty="0"/>
          </a:p>
          <a:p>
            <a:pPr marL="0" lvl="0" indent="0" algn="l"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http://www.latimes.com/world/global-development/la-fg-global-trash-20160422-20160421-snap-htmlstory.html</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78" name="Google Shape;17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25"/>
            <a:ext cx="6172200" cy="4873625"/>
          </a:xfrm>
          <a:prstGeom prst="rect">
            <a:avLst/>
          </a:prstGeom>
          <a:noFill/>
          <a:ln>
            <a:noFill/>
          </a:ln>
        </p:spPr>
      </p:sp>
      <p:sp>
        <p:nvSpPr>
          <p:cNvPr id="68" name="Google Shape;6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qcKpO1pKVq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7ZoiQVyIW3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naturbag.com/food-scrap-calculator/"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EA0F5-CAE8-BB28-821C-256368C356A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077E8EF-2CEE-B8B6-80DB-03303EA4FA52}"/>
              </a:ext>
            </a:extLst>
          </p:cNvPr>
          <p:cNvPicPr>
            <a:picLocks noChangeAspect="1"/>
          </p:cNvPicPr>
          <p:nvPr/>
        </p:nvPicPr>
        <p:blipFill>
          <a:blip r:embed="rId2"/>
          <a:stretch>
            <a:fillRect/>
          </a:stretch>
        </p:blipFill>
        <p:spPr>
          <a:xfrm>
            <a:off x="7288" y="-4105"/>
            <a:ext cx="12184711" cy="6862105"/>
          </a:xfrm>
          <a:prstGeom prst="rect">
            <a:avLst/>
          </a:prstGeom>
        </p:spPr>
      </p:pic>
    </p:spTree>
    <p:extLst>
      <p:ext uri="{BB962C8B-B14F-4D97-AF65-F5344CB8AC3E}">
        <p14:creationId xmlns:p14="http://schemas.microsoft.com/office/powerpoint/2010/main" val="2042800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alibri"/>
              <a:buNone/>
            </a:pPr>
            <a:r>
              <a:rPr lang="en-US" b="1">
                <a:solidFill>
                  <a:schemeClr val="accent1"/>
                </a:solidFill>
              </a:rPr>
              <a:t>This is a picture of a landfill. Describe what you see. How did all this trash get here?</a:t>
            </a:r>
            <a:endParaRPr/>
          </a:p>
        </p:txBody>
      </p:sp>
      <p:pic>
        <p:nvPicPr>
          <p:cNvPr id="181" name="Google Shape;181;p10"/>
          <p:cNvPicPr preferRelativeResize="0">
            <a:picLocks noGrp="1"/>
          </p:cNvPicPr>
          <p:nvPr>
            <p:ph type="body" idx="1"/>
          </p:nvPr>
        </p:nvPicPr>
        <p:blipFill rotWithShape="1">
          <a:blip r:embed="rId3">
            <a:alphaModFix/>
          </a:blip>
          <a:srcRect/>
          <a:stretch/>
        </p:blipFill>
        <p:spPr>
          <a:xfrm>
            <a:off x="2471427" y="1901825"/>
            <a:ext cx="6690345" cy="43513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alibri"/>
              <a:buNone/>
            </a:pPr>
            <a:r>
              <a:rPr lang="en-US" b="1" dirty="0">
                <a:solidFill>
                  <a:schemeClr val="accent1"/>
                </a:solidFill>
              </a:rPr>
              <a:t>Teacher Explain: What happens to Organic Waste in Landfills? </a:t>
            </a:r>
            <a:endParaRPr dirty="0"/>
          </a:p>
        </p:txBody>
      </p:sp>
      <p:sp>
        <p:nvSpPr>
          <p:cNvPr id="188" name="Google Shape;188;p11"/>
          <p:cNvSpPr txBox="1">
            <a:spLocks noGrp="1"/>
          </p:cNvSpPr>
          <p:nvPr>
            <p:ph type="body" idx="1"/>
          </p:nvPr>
        </p:nvSpPr>
        <p:spPr>
          <a:xfrm>
            <a:off x="838200" y="1850777"/>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2F5496"/>
              </a:buClr>
              <a:buSzPts val="2800"/>
              <a:buChar char="•"/>
            </a:pPr>
            <a:r>
              <a:rPr lang="en-US" dirty="0">
                <a:solidFill>
                  <a:srgbClr val="2F5496"/>
                </a:solidFill>
              </a:rPr>
              <a:t>When organic waste is dumped in landfills, it undergoes anaerobic decomposition (due to the lack of oxygen) and produces methane. </a:t>
            </a:r>
            <a:endParaRPr dirty="0"/>
          </a:p>
          <a:p>
            <a:pPr marL="228600" lvl="0" indent="-5080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189" name="Google Shape;189;p11" descr="methane.jpg"/>
          <p:cNvPicPr preferRelativeResize="0"/>
          <p:nvPr/>
        </p:nvPicPr>
        <p:blipFill rotWithShape="1">
          <a:blip r:embed="rId3">
            <a:alphaModFix/>
          </a:blip>
          <a:srcRect/>
          <a:stretch/>
        </p:blipFill>
        <p:spPr>
          <a:xfrm>
            <a:off x="3472644" y="3004548"/>
            <a:ext cx="5246712" cy="31975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2"/>
          <p:cNvSpPr txBox="1">
            <a:spLocks noGrp="1"/>
          </p:cNvSpPr>
          <p:nvPr>
            <p:ph type="title"/>
          </p:nvPr>
        </p:nvSpPr>
        <p:spPr>
          <a:xfrm>
            <a:off x="782320" y="214629"/>
            <a:ext cx="10464800"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accent1"/>
              </a:buClr>
              <a:buSzPts val="4400"/>
              <a:buFont typeface="Calibri"/>
              <a:buNone/>
            </a:pPr>
            <a:r>
              <a:rPr lang="en-US" b="1" dirty="0">
                <a:solidFill>
                  <a:schemeClr val="accent1"/>
                </a:solidFill>
              </a:rPr>
              <a:t>Teacher Explain: Why is methane gas harmful to our environment?</a:t>
            </a:r>
            <a:endParaRPr dirty="0"/>
          </a:p>
        </p:txBody>
      </p:sp>
      <p:sp>
        <p:nvSpPr>
          <p:cNvPr id="196" name="Google Shape;196;p12"/>
          <p:cNvSpPr txBox="1">
            <a:spLocks noGrp="1"/>
          </p:cNvSpPr>
          <p:nvPr>
            <p:ph type="body" idx="1"/>
          </p:nvPr>
        </p:nvSpPr>
        <p:spPr>
          <a:xfrm>
            <a:off x="246185" y="1629251"/>
            <a:ext cx="1182389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1"/>
              </a:buClr>
              <a:buSzPts val="2400"/>
              <a:buChar char="•"/>
            </a:pPr>
            <a:r>
              <a:rPr lang="en-US" sz="2400" b="1" dirty="0">
                <a:solidFill>
                  <a:schemeClr val="accent1"/>
                </a:solidFill>
              </a:rPr>
              <a:t>When released into the atmosphere, methane is 20 times more potent as greenhouse gas than carbon dioxide. Organics recycling reduces greenhouse emissions.</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197" name="Google Shape;197;p12"/>
          <p:cNvPicPr preferRelativeResize="0"/>
          <p:nvPr/>
        </p:nvPicPr>
        <p:blipFill rotWithShape="1">
          <a:blip r:embed="rId3">
            <a:alphaModFix/>
          </a:blip>
          <a:srcRect/>
          <a:stretch/>
        </p:blipFill>
        <p:spPr>
          <a:xfrm>
            <a:off x="2604085" y="2570874"/>
            <a:ext cx="6908800" cy="4102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838200" y="557550"/>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ct val="100000"/>
              <a:buFont typeface="Calibri"/>
              <a:buNone/>
            </a:pPr>
            <a:r>
              <a:rPr lang="en-US" b="1" dirty="0">
                <a:solidFill>
                  <a:schemeClr val="accent1"/>
                </a:solidFill>
              </a:rPr>
              <a:t>Teacher Explain: How do we properly dispose of organic waste so it does not end up in our landfills and cause methane gas?</a:t>
            </a:r>
            <a:endParaRPr dirty="0"/>
          </a:p>
        </p:txBody>
      </p:sp>
      <p:sp>
        <p:nvSpPr>
          <p:cNvPr id="203" name="Google Shape;203;p13"/>
          <p:cNvSpPr txBox="1">
            <a:spLocks noGrp="1"/>
          </p:cNvSpPr>
          <p:nvPr>
            <p:ph type="body" idx="1"/>
          </p:nvPr>
        </p:nvSpPr>
        <p:spPr>
          <a:xfrm>
            <a:off x="707450" y="2560527"/>
            <a:ext cx="5017500" cy="223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sz="4100" b="1" u="sng" dirty="0">
              <a:solidFill>
                <a:schemeClr val="accent1"/>
              </a:solidFill>
            </a:endParaRPr>
          </a:p>
          <a:p>
            <a:pPr marL="946150" lvl="1" indent="-571500">
              <a:buClr>
                <a:schemeClr val="accent1"/>
              </a:buClr>
              <a:buSzPts val="3700"/>
            </a:pPr>
            <a:r>
              <a:rPr lang="en-US" sz="3700" b="1" dirty="0">
                <a:solidFill>
                  <a:schemeClr val="accent1"/>
                </a:solidFill>
              </a:rPr>
              <a:t>Recycling Organic Waste at Home</a:t>
            </a:r>
          </a:p>
          <a:p>
            <a:pPr marL="374650" lvl="1" indent="0" algn="l" rtl="0">
              <a:lnSpc>
                <a:spcPct val="90000"/>
              </a:lnSpc>
              <a:spcBef>
                <a:spcPts val="500"/>
              </a:spcBef>
              <a:spcAft>
                <a:spcPts val="0"/>
              </a:spcAft>
              <a:buClr>
                <a:schemeClr val="accent1"/>
              </a:buClr>
              <a:buSzPts val="3700"/>
              <a:buNone/>
            </a:pPr>
            <a:endParaRPr lang="en-US" sz="3700" b="1" dirty="0">
              <a:solidFill>
                <a:schemeClr val="accent1"/>
              </a:solidFill>
            </a:endParaRPr>
          </a:p>
          <a:p>
            <a:pPr marL="374650" lvl="1" indent="0" algn="l" rtl="0">
              <a:lnSpc>
                <a:spcPct val="90000"/>
              </a:lnSpc>
              <a:spcBef>
                <a:spcPts val="500"/>
              </a:spcBef>
              <a:spcAft>
                <a:spcPts val="0"/>
              </a:spcAft>
              <a:buClr>
                <a:schemeClr val="accent1"/>
              </a:buClr>
              <a:buSzPts val="3700"/>
              <a:buNone/>
            </a:pPr>
            <a:endParaRPr sz="3700" b="1" dirty="0"/>
          </a:p>
          <a:p>
            <a:pPr marL="457200" lvl="1" indent="0" algn="l" rtl="0">
              <a:lnSpc>
                <a:spcPct val="90000"/>
              </a:lnSpc>
              <a:spcBef>
                <a:spcPts val="500"/>
              </a:spcBef>
              <a:spcAft>
                <a:spcPts val="0"/>
              </a:spcAft>
              <a:buClr>
                <a:schemeClr val="dk1"/>
              </a:buClr>
              <a:buSzPts val="2400"/>
              <a:buNone/>
            </a:pPr>
            <a:endParaRPr dirty="0"/>
          </a:p>
        </p:txBody>
      </p:sp>
      <p:pic>
        <p:nvPicPr>
          <p:cNvPr id="204" name="Google Shape;204;p13" descr="Recycling your food scraps at home is as easy at 1, 2, 3!&#10;&#10;If you have any questions, visit https://AthensServices.com/Food&#10;&#10;.&#10;&#10;0:00 Intro/Explanation of SB 1383&#10;0:59 It's Easy As 1, 2, 3&#10;1:14 What Type of Kitchen Pail Can I Use?&#10;2:02 #1 Fill - What are Acceptable Food Scraps and Food-Soiled Paper?&#10;2:41 Common Organics Contaminants&#10;3:22 Using Plastic Bags in Your Kitchen Pail&#10;3:49 What Happens to the Plastic Bags?&#10;4:03 #2 Empty - Emptying Your Kitchen Pail&#10;4:24 #3 Rinse &amp; Repeat - Best Practices for Keeping Your Kitchen Pail Clean&#10;4:39 Tips &amp; Tricks For Using Your Kitchen Pail&#10;5:15 Final Message and Resources&#10;.&#10;&#10;FOLLOW ATHENS SERVICES:&#10;YouTube: https://www.Bit.ly/AthensYouTube &#10;Instagram: https://www.Instagram.com/AthensServices&#10;LinkedIn: https://www.linkedin.com/company/athens-services/mycompany&#10;Facebook: https://www.Facebook.com/AthensServices&#10;Website: https://AthensServices.com/In-The-News" title="Recycling Organics Waste at Home">
            <a:hlinkClick r:id="rId3"/>
          </p:cNvPr>
          <p:cNvPicPr preferRelativeResize="0"/>
          <p:nvPr/>
        </p:nvPicPr>
        <p:blipFill>
          <a:blip r:embed="rId4">
            <a:alphaModFix/>
          </a:blip>
          <a:stretch>
            <a:fillRect/>
          </a:stretch>
        </p:blipFill>
        <p:spPr>
          <a:xfrm>
            <a:off x="6236680" y="2517822"/>
            <a:ext cx="4572000" cy="3429000"/>
          </a:xfrm>
          <a:prstGeom prst="rect">
            <a:avLst/>
          </a:prstGeom>
          <a:noFill/>
          <a:ln>
            <a:noFill/>
          </a:ln>
        </p:spPr>
      </p:pic>
      <p:sp>
        <p:nvSpPr>
          <p:cNvPr id="2" name="TextBox 1">
            <a:extLst>
              <a:ext uri="{FF2B5EF4-FFF2-40B4-BE49-F238E27FC236}">
                <a16:creationId xmlns:a16="http://schemas.microsoft.com/office/drawing/2014/main" id="{03BE4BA1-1AC1-2C45-BDE3-D83768284FDD}"/>
              </a:ext>
            </a:extLst>
          </p:cNvPr>
          <p:cNvSpPr txBox="1"/>
          <p:nvPr/>
        </p:nvSpPr>
        <p:spPr>
          <a:xfrm>
            <a:off x="5967211" y="6019537"/>
            <a:ext cx="5059398" cy="307777"/>
          </a:xfrm>
          <a:prstGeom prst="rect">
            <a:avLst/>
          </a:prstGeom>
          <a:noFill/>
        </p:spPr>
        <p:txBody>
          <a:bodyPr wrap="none" rtlCol="0">
            <a:spAutoFit/>
          </a:bodyPr>
          <a:lstStyle/>
          <a:p>
            <a:r>
              <a:rPr lang="en-US" dirty="0"/>
              <a:t>Video link: https://</a:t>
            </a:r>
            <a:r>
              <a:rPr lang="en-US" dirty="0" err="1"/>
              <a:t>www.youtube.com</a:t>
            </a:r>
            <a:r>
              <a:rPr lang="en-US" dirty="0"/>
              <a:t>/</a:t>
            </a:r>
            <a:r>
              <a:rPr lang="en-US" dirty="0" err="1"/>
              <a:t>watch?v</a:t>
            </a:r>
            <a:r>
              <a:rPr lang="en-US" dirty="0"/>
              <a:t>=qcKpO1pKVq0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1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alibri"/>
              <a:buNone/>
            </a:pPr>
            <a:r>
              <a:rPr lang="en-US" b="1">
                <a:solidFill>
                  <a:schemeClr val="accent1"/>
                </a:solidFill>
              </a:rPr>
              <a:t>Learn About Senate Bill 1383  </a:t>
            </a:r>
            <a:endParaRPr/>
          </a:p>
        </p:txBody>
      </p:sp>
      <p:sp>
        <p:nvSpPr>
          <p:cNvPr id="211" name="Google Shape;211;p14"/>
          <p:cNvSpPr txBox="1">
            <a:spLocks noGrp="1"/>
          </p:cNvSpPr>
          <p:nvPr>
            <p:ph type="body" idx="1"/>
          </p:nvPr>
        </p:nvSpPr>
        <p:spPr>
          <a:xfrm>
            <a:off x="838200" y="1923300"/>
            <a:ext cx="4758300" cy="3822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4400"/>
              <a:buFont typeface="Calibri"/>
              <a:buNone/>
            </a:pPr>
            <a:r>
              <a:rPr lang="en-US" sz="4400" b="1">
                <a:solidFill>
                  <a:schemeClr val="accent1"/>
                </a:solidFill>
              </a:rPr>
              <a:t>Student Elaborate: How does Senate Bill 1383 help reduce organic waste in landfills?</a:t>
            </a:r>
            <a:endParaRPr sz="2600" b="1">
              <a:solidFill>
                <a:srgbClr val="2F5496"/>
              </a:solidFill>
            </a:endParaRPr>
          </a:p>
        </p:txBody>
      </p:sp>
      <p:pic>
        <p:nvPicPr>
          <p:cNvPr id="212" name="Google Shape;212;p14" descr="Hotter summers with world record-breaking temperatures, and larger fire seasons, more extreme droughts and rising sea levels that erode our coastlines have made climate change real for California. Recycling food and yard waste is the easiest, fastest way to fight this crisis.&#10;&#10;Scientists harmful climate gases released by our actions, like throwing food and yard waste in landfills, cause climate change.&#10;&#10;Recycling food and yard waste is the fastest, easiest way Californians can fight climate change right now!&#10;&#10;For more information: https://www.calrecycle.ca.gov/organics/slcp" title="Food and yard waste is the fastest way to fight climate change in California right now.">
            <a:hlinkClick r:id="rId3"/>
          </p:cNvPr>
          <p:cNvPicPr preferRelativeResize="0"/>
          <p:nvPr/>
        </p:nvPicPr>
        <p:blipFill>
          <a:blip r:embed="rId4">
            <a:alphaModFix/>
          </a:blip>
          <a:stretch>
            <a:fillRect/>
          </a:stretch>
        </p:blipFill>
        <p:spPr>
          <a:xfrm>
            <a:off x="6256600" y="1796226"/>
            <a:ext cx="5097200" cy="3822900"/>
          </a:xfrm>
          <a:prstGeom prst="rect">
            <a:avLst/>
          </a:prstGeom>
          <a:noFill/>
          <a:ln>
            <a:noFill/>
          </a:ln>
        </p:spPr>
      </p:pic>
      <p:sp>
        <p:nvSpPr>
          <p:cNvPr id="2" name="TextBox 1">
            <a:extLst>
              <a:ext uri="{FF2B5EF4-FFF2-40B4-BE49-F238E27FC236}">
                <a16:creationId xmlns:a16="http://schemas.microsoft.com/office/drawing/2014/main" id="{9C2ED971-A371-AB49-B114-546EA7090FED}"/>
              </a:ext>
            </a:extLst>
          </p:cNvPr>
          <p:cNvSpPr txBox="1"/>
          <p:nvPr/>
        </p:nvSpPr>
        <p:spPr>
          <a:xfrm>
            <a:off x="6255930" y="5885644"/>
            <a:ext cx="5097870" cy="307777"/>
          </a:xfrm>
          <a:prstGeom prst="rect">
            <a:avLst/>
          </a:prstGeom>
          <a:noFill/>
        </p:spPr>
        <p:txBody>
          <a:bodyPr wrap="none" rtlCol="0">
            <a:spAutoFit/>
          </a:bodyPr>
          <a:lstStyle/>
          <a:p>
            <a:r>
              <a:rPr lang="en-US" dirty="0"/>
              <a:t>Video Link: https://www.youtube.com/watch?v=7ZoiQVyIW3M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5"/>
          <p:cNvSpPr txBox="1">
            <a:spLocks noGrp="1"/>
          </p:cNvSpPr>
          <p:nvPr>
            <p:ph type="title"/>
          </p:nvPr>
        </p:nvSpPr>
        <p:spPr>
          <a:xfrm>
            <a:off x="459800" y="357900"/>
            <a:ext cx="10939720" cy="1794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ct val="100000"/>
              <a:buFont typeface="Calibri"/>
              <a:buNone/>
            </a:pPr>
            <a:r>
              <a:rPr lang="en-US" b="1" dirty="0">
                <a:solidFill>
                  <a:schemeClr val="accent1"/>
                </a:solidFill>
              </a:rPr>
              <a:t>Student Elaborate: Make an action plan poster to educate others about collecting organic waste.</a:t>
            </a:r>
            <a:endParaRPr dirty="0"/>
          </a:p>
        </p:txBody>
      </p:sp>
      <p:sp>
        <p:nvSpPr>
          <p:cNvPr id="218" name="Google Shape;218;p15"/>
          <p:cNvSpPr txBox="1">
            <a:spLocks noGrp="1"/>
          </p:cNvSpPr>
          <p:nvPr>
            <p:ph type="body" idx="1"/>
          </p:nvPr>
        </p:nvSpPr>
        <p:spPr>
          <a:xfrm>
            <a:off x="358199" y="2407749"/>
            <a:ext cx="7335372" cy="3812969"/>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10000"/>
              </a:lnSpc>
              <a:spcBef>
                <a:spcPts val="0"/>
              </a:spcBef>
              <a:spcAft>
                <a:spcPts val="600"/>
              </a:spcAft>
              <a:buClr>
                <a:schemeClr val="accent1"/>
              </a:buClr>
              <a:buSzPts val="2800"/>
              <a:buChar char="•"/>
            </a:pPr>
            <a:r>
              <a:rPr lang="en-US" b="1" i="1" u="sng" dirty="0">
                <a:solidFill>
                  <a:schemeClr val="accent1"/>
                </a:solidFill>
              </a:rPr>
              <a:t>Who</a:t>
            </a:r>
            <a:r>
              <a:rPr lang="en-US" b="1" dirty="0">
                <a:solidFill>
                  <a:schemeClr val="accent1"/>
                </a:solidFill>
              </a:rPr>
              <a:t>: Who will be your audience? Who can collect organic waste?</a:t>
            </a:r>
            <a:br>
              <a:rPr lang="en-US" b="1" dirty="0">
                <a:solidFill>
                  <a:schemeClr val="accent1"/>
                </a:solidFill>
              </a:rPr>
            </a:br>
            <a:endParaRPr sz="1400" b="1" dirty="0">
              <a:solidFill>
                <a:schemeClr val="accent1"/>
              </a:solidFill>
            </a:endParaRPr>
          </a:p>
          <a:p>
            <a:pPr marL="228600" lvl="0" indent="-228600" algn="l" rtl="0">
              <a:lnSpc>
                <a:spcPct val="110000"/>
              </a:lnSpc>
              <a:spcBef>
                <a:spcPts val="0"/>
              </a:spcBef>
              <a:spcAft>
                <a:spcPts val="600"/>
              </a:spcAft>
              <a:buClr>
                <a:schemeClr val="accent1"/>
              </a:buClr>
              <a:buSzPts val="2800"/>
              <a:buChar char="•"/>
            </a:pPr>
            <a:r>
              <a:rPr lang="en-US" b="1" i="1" u="sng" dirty="0">
                <a:solidFill>
                  <a:schemeClr val="accent1"/>
                </a:solidFill>
              </a:rPr>
              <a:t>What</a:t>
            </a:r>
            <a:r>
              <a:rPr lang="en-US" b="1" i="1" dirty="0">
                <a:solidFill>
                  <a:schemeClr val="accent1"/>
                </a:solidFill>
              </a:rPr>
              <a:t>:</a:t>
            </a:r>
            <a:r>
              <a:rPr lang="en-US" b="1" dirty="0">
                <a:solidFill>
                  <a:schemeClr val="accent1"/>
                </a:solidFill>
              </a:rPr>
              <a:t> What types of items can be collect as organic waste?</a:t>
            </a:r>
            <a:br>
              <a:rPr lang="en-US" b="1" dirty="0">
                <a:solidFill>
                  <a:schemeClr val="accent1"/>
                </a:solidFill>
              </a:rPr>
            </a:br>
            <a:endParaRPr sz="1400" dirty="0"/>
          </a:p>
          <a:p>
            <a:pPr marL="228600" lvl="0" indent="-228600" algn="l" rtl="0">
              <a:lnSpc>
                <a:spcPct val="110000"/>
              </a:lnSpc>
              <a:spcBef>
                <a:spcPts val="0"/>
              </a:spcBef>
              <a:spcAft>
                <a:spcPts val="600"/>
              </a:spcAft>
              <a:buClr>
                <a:schemeClr val="accent1"/>
              </a:buClr>
              <a:buSzPts val="2800"/>
              <a:buChar char="•"/>
            </a:pPr>
            <a:r>
              <a:rPr lang="en-US" b="1" i="1" u="sng" dirty="0">
                <a:solidFill>
                  <a:schemeClr val="accent1"/>
                </a:solidFill>
              </a:rPr>
              <a:t>Where</a:t>
            </a:r>
            <a:r>
              <a:rPr lang="en-US" b="1" dirty="0">
                <a:solidFill>
                  <a:schemeClr val="accent1"/>
                </a:solidFill>
              </a:rPr>
              <a:t>: Where should organic waste be collected and recycled?</a:t>
            </a:r>
            <a:br>
              <a:rPr lang="en-US" b="1" dirty="0">
                <a:solidFill>
                  <a:schemeClr val="accent1"/>
                </a:solidFill>
              </a:rPr>
            </a:br>
            <a:endParaRPr sz="1400" dirty="0"/>
          </a:p>
          <a:p>
            <a:pPr marL="228600" lvl="0" indent="-228600" algn="l" rtl="0">
              <a:lnSpc>
                <a:spcPct val="110000"/>
              </a:lnSpc>
              <a:spcBef>
                <a:spcPts val="0"/>
              </a:spcBef>
              <a:spcAft>
                <a:spcPts val="600"/>
              </a:spcAft>
              <a:buClr>
                <a:schemeClr val="accent1"/>
              </a:buClr>
              <a:buSzPts val="2800"/>
              <a:buChar char="•"/>
            </a:pPr>
            <a:r>
              <a:rPr lang="en-US" b="1" i="1" u="sng" dirty="0">
                <a:solidFill>
                  <a:schemeClr val="accent1"/>
                </a:solidFill>
              </a:rPr>
              <a:t>How</a:t>
            </a:r>
            <a:r>
              <a:rPr lang="en-US" b="1" dirty="0">
                <a:solidFill>
                  <a:schemeClr val="accent1"/>
                </a:solidFill>
              </a:rPr>
              <a:t>: How can they ensure that organic waste does not end up in landfills?</a:t>
            </a:r>
            <a:endParaRPr dirty="0"/>
          </a:p>
        </p:txBody>
      </p:sp>
      <p:pic>
        <p:nvPicPr>
          <p:cNvPr id="219" name="Google Shape;219;p15"/>
          <p:cNvPicPr preferRelativeResize="0"/>
          <p:nvPr/>
        </p:nvPicPr>
        <p:blipFill>
          <a:blip r:embed="rId3">
            <a:alphaModFix/>
          </a:blip>
          <a:stretch>
            <a:fillRect/>
          </a:stretch>
        </p:blipFill>
        <p:spPr>
          <a:xfrm>
            <a:off x="7693571" y="3219296"/>
            <a:ext cx="4057671" cy="14865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6"/>
          <p:cNvSpPr txBox="1">
            <a:spLocks noGrp="1"/>
          </p:cNvSpPr>
          <p:nvPr>
            <p:ph type="title"/>
          </p:nvPr>
        </p:nvSpPr>
        <p:spPr>
          <a:xfrm>
            <a:off x="1007015" y="1822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solidFill>
                  <a:schemeClr val="accent1"/>
                </a:solidFill>
              </a:rPr>
              <a:t>Student Extend: How much organic waste can our school collect in one school year? </a:t>
            </a:r>
            <a:endParaRPr lang="en-US" dirty="0"/>
          </a:p>
        </p:txBody>
      </p:sp>
      <p:sp>
        <p:nvSpPr>
          <p:cNvPr id="225" name="Google Shape;225;p16"/>
          <p:cNvSpPr txBox="1">
            <a:spLocks noGrp="1"/>
          </p:cNvSpPr>
          <p:nvPr>
            <p:ph type="body" idx="1"/>
          </p:nvPr>
        </p:nvSpPr>
        <p:spPr>
          <a:xfrm>
            <a:off x="590825" y="1583983"/>
            <a:ext cx="10983224" cy="5274017"/>
          </a:xfrm>
          <a:prstGeom prst="rect">
            <a:avLst/>
          </a:prstGeom>
          <a:noFill/>
          <a:ln>
            <a:noFill/>
          </a:ln>
        </p:spPr>
        <p:txBody>
          <a:bodyPr spcFirstLastPara="1" wrap="square" lIns="91425" tIns="45700" rIns="91425" bIns="45700" anchor="t" anchorCtr="0">
            <a:normAutofit/>
          </a:bodyPr>
          <a:lstStyle/>
          <a:p>
            <a:pPr marL="13335" lvl="0" indent="0" algn="l" rtl="0">
              <a:lnSpc>
                <a:spcPct val="90000"/>
              </a:lnSpc>
              <a:spcBef>
                <a:spcPts val="0"/>
              </a:spcBef>
              <a:spcAft>
                <a:spcPts val="0"/>
              </a:spcAft>
              <a:buClr>
                <a:srgbClr val="2F5496"/>
              </a:buClr>
              <a:buSzPct val="100000"/>
              <a:buNone/>
            </a:pPr>
            <a:r>
              <a:rPr lang="en-US" sz="2000" dirty="0">
                <a:solidFill>
                  <a:srgbClr val="2F5496"/>
                </a:solidFill>
              </a:rPr>
              <a:t>What you’ll need:</a:t>
            </a:r>
          </a:p>
          <a:p>
            <a:pPr marL="685800" lvl="1" indent="-217169" algn="l" rtl="0">
              <a:lnSpc>
                <a:spcPct val="90000"/>
              </a:lnSpc>
              <a:spcBef>
                <a:spcPts val="500"/>
              </a:spcBef>
              <a:spcAft>
                <a:spcPts val="0"/>
              </a:spcAft>
              <a:buClr>
                <a:srgbClr val="2F5496"/>
              </a:buClr>
              <a:buSzPct val="100000"/>
              <a:buChar char="•"/>
            </a:pPr>
            <a:r>
              <a:rPr lang="en-US" sz="2000" dirty="0">
                <a:solidFill>
                  <a:srgbClr val="2F5496"/>
                </a:solidFill>
              </a:rPr>
              <a:t>1 trashcan full of lunch time waste</a:t>
            </a:r>
          </a:p>
          <a:p>
            <a:pPr marL="685800" lvl="1" indent="-217169" algn="l" rtl="0">
              <a:lnSpc>
                <a:spcPct val="90000"/>
              </a:lnSpc>
              <a:spcBef>
                <a:spcPts val="500"/>
              </a:spcBef>
              <a:spcAft>
                <a:spcPts val="0"/>
              </a:spcAft>
              <a:buClr>
                <a:srgbClr val="2F5496"/>
              </a:buClr>
              <a:buSzPct val="100000"/>
              <a:buChar char="•"/>
            </a:pPr>
            <a:r>
              <a:rPr lang="en-US" sz="2000" dirty="0">
                <a:solidFill>
                  <a:srgbClr val="2F5496"/>
                </a:solidFill>
              </a:rPr>
              <a:t>Non latex Gloves</a:t>
            </a:r>
          </a:p>
          <a:p>
            <a:pPr marL="685800" lvl="1" indent="-217169" algn="l" rtl="0">
              <a:lnSpc>
                <a:spcPct val="90000"/>
              </a:lnSpc>
              <a:spcBef>
                <a:spcPts val="500"/>
              </a:spcBef>
              <a:spcAft>
                <a:spcPts val="0"/>
              </a:spcAft>
              <a:buClr>
                <a:srgbClr val="2F5496"/>
              </a:buClr>
              <a:buSzPct val="100000"/>
              <a:buChar char="•"/>
            </a:pPr>
            <a:r>
              <a:rPr lang="en-US" sz="2000" dirty="0">
                <a:solidFill>
                  <a:srgbClr val="2F5496"/>
                </a:solidFill>
              </a:rPr>
              <a:t>Goggles</a:t>
            </a:r>
          </a:p>
          <a:p>
            <a:pPr marL="685800" lvl="1" indent="-217169" algn="l" rtl="0">
              <a:lnSpc>
                <a:spcPct val="90000"/>
              </a:lnSpc>
              <a:spcBef>
                <a:spcPts val="500"/>
              </a:spcBef>
              <a:spcAft>
                <a:spcPts val="0"/>
              </a:spcAft>
              <a:buClr>
                <a:srgbClr val="2F5496"/>
              </a:buClr>
              <a:buSzPct val="100000"/>
              <a:buChar char="•"/>
            </a:pPr>
            <a:r>
              <a:rPr lang="en-US" sz="2000" dirty="0">
                <a:solidFill>
                  <a:srgbClr val="2F5496"/>
                </a:solidFill>
              </a:rPr>
              <a:t>Weight Scale</a:t>
            </a:r>
          </a:p>
          <a:p>
            <a:pPr marL="0" lvl="1" indent="0" algn="l" rtl="0">
              <a:lnSpc>
                <a:spcPct val="90000"/>
              </a:lnSpc>
              <a:spcBef>
                <a:spcPts val="500"/>
              </a:spcBef>
              <a:spcAft>
                <a:spcPts val="0"/>
              </a:spcAft>
              <a:buClr>
                <a:schemeClr val="dk1"/>
              </a:buClr>
              <a:buSzPct val="100000"/>
              <a:buNone/>
            </a:pPr>
            <a:endParaRPr lang="en-US" sz="2000" dirty="0">
              <a:solidFill>
                <a:srgbClr val="2F5496"/>
              </a:solidFill>
            </a:endParaRPr>
          </a:p>
          <a:p>
            <a:pPr marL="0" lvl="1" indent="0" algn="l" rtl="0">
              <a:lnSpc>
                <a:spcPct val="90000"/>
              </a:lnSpc>
              <a:spcBef>
                <a:spcPts val="500"/>
              </a:spcBef>
              <a:spcAft>
                <a:spcPts val="0"/>
              </a:spcAft>
              <a:buClr>
                <a:schemeClr val="dk1"/>
              </a:buClr>
              <a:buSzPct val="100000"/>
              <a:buNone/>
            </a:pPr>
            <a:r>
              <a:rPr lang="en-US" sz="2000" dirty="0">
                <a:solidFill>
                  <a:srgbClr val="2F5496"/>
                </a:solidFill>
              </a:rPr>
              <a:t>Directions: Put on non latex gloves and goggles. Separate the inorganic waste from the organic waste. In your journal list all the inorganic and organic waste collected. Weigh the organic waste and use it to solve the math problem below.</a:t>
            </a:r>
          </a:p>
          <a:p>
            <a:pPr marL="0" lvl="1" indent="0" algn="l" rtl="0">
              <a:lnSpc>
                <a:spcPct val="90000"/>
              </a:lnSpc>
              <a:spcBef>
                <a:spcPts val="500"/>
              </a:spcBef>
              <a:spcAft>
                <a:spcPts val="0"/>
              </a:spcAft>
              <a:buClr>
                <a:schemeClr val="dk1"/>
              </a:buClr>
              <a:buSzPct val="133333"/>
              <a:buNone/>
            </a:pPr>
            <a:endParaRPr lang="en-US" sz="1800" dirty="0">
              <a:solidFill>
                <a:srgbClr val="2F5496"/>
              </a:solidFill>
            </a:endParaRPr>
          </a:p>
          <a:p>
            <a:pPr marL="0" lvl="1" indent="0" algn="l" rtl="0">
              <a:lnSpc>
                <a:spcPct val="90000"/>
              </a:lnSpc>
              <a:spcBef>
                <a:spcPts val="500"/>
              </a:spcBef>
              <a:spcAft>
                <a:spcPts val="0"/>
              </a:spcAft>
              <a:buClr>
                <a:schemeClr val="dk1"/>
              </a:buClr>
              <a:buSzPct val="100492"/>
              <a:buNone/>
            </a:pPr>
            <a:endParaRPr lang="en-US" sz="2388" dirty="0">
              <a:solidFill>
                <a:srgbClr val="2F5496"/>
              </a:solidFill>
            </a:endParaRPr>
          </a:p>
          <a:p>
            <a:pPr marL="0" lvl="1" indent="0" algn="l" rtl="0">
              <a:lnSpc>
                <a:spcPct val="90000"/>
              </a:lnSpc>
              <a:spcBef>
                <a:spcPts val="500"/>
              </a:spcBef>
              <a:spcAft>
                <a:spcPts val="0"/>
              </a:spcAft>
              <a:buClr>
                <a:schemeClr val="dk1"/>
              </a:buClr>
              <a:buSzPct val="100492"/>
              <a:buNone/>
            </a:pPr>
            <a:endParaRPr lang="en-US" sz="2388" dirty="0">
              <a:solidFill>
                <a:srgbClr val="2F5496"/>
              </a:solidFill>
            </a:endParaRPr>
          </a:p>
          <a:p>
            <a:pPr marL="0" lvl="1" indent="0" algn="l" rtl="0">
              <a:lnSpc>
                <a:spcPct val="90000"/>
              </a:lnSpc>
              <a:spcBef>
                <a:spcPts val="500"/>
              </a:spcBef>
              <a:spcAft>
                <a:spcPts val="0"/>
              </a:spcAft>
              <a:buClr>
                <a:schemeClr val="dk1"/>
              </a:buClr>
              <a:buSzPct val="100492"/>
              <a:buNone/>
            </a:pPr>
            <a:endParaRPr lang="en-US" sz="2000" dirty="0">
              <a:solidFill>
                <a:srgbClr val="2F5496"/>
              </a:solidFill>
            </a:endParaRPr>
          </a:p>
          <a:p>
            <a:pPr marL="0" lvl="1" indent="0" algn="l" rtl="0">
              <a:lnSpc>
                <a:spcPct val="90000"/>
              </a:lnSpc>
              <a:spcBef>
                <a:spcPts val="500"/>
              </a:spcBef>
              <a:spcAft>
                <a:spcPts val="0"/>
              </a:spcAft>
              <a:buClr>
                <a:schemeClr val="dk1"/>
              </a:buClr>
              <a:buSzPct val="100492"/>
              <a:buNone/>
            </a:pPr>
            <a:endParaRPr lang="en-US" sz="1400" dirty="0">
              <a:solidFill>
                <a:srgbClr val="2F5496"/>
              </a:solidFill>
            </a:endParaRPr>
          </a:p>
          <a:p>
            <a:pPr marL="0" lvl="1" indent="0" algn="l" rtl="0">
              <a:lnSpc>
                <a:spcPct val="90000"/>
              </a:lnSpc>
              <a:spcBef>
                <a:spcPts val="500"/>
              </a:spcBef>
              <a:spcAft>
                <a:spcPts val="0"/>
              </a:spcAft>
              <a:buClr>
                <a:schemeClr val="dk1"/>
              </a:buClr>
              <a:buSzPct val="100492"/>
              <a:buNone/>
            </a:pPr>
            <a:r>
              <a:rPr lang="en-US" sz="1400" dirty="0">
                <a:solidFill>
                  <a:srgbClr val="2F5496"/>
                </a:solidFill>
              </a:rPr>
              <a:t>*What are the equivalent emissions that will be decreased by your school by not sending organic waste to the landfill for one school year? </a:t>
            </a:r>
            <a:r>
              <a:rPr lang="en-US" sz="1400" u="sng" dirty="0" err="1">
                <a:solidFill>
                  <a:schemeClr val="hlink"/>
                </a:solidFill>
                <a:hlinkClick r:id="rId3"/>
              </a:rPr>
              <a:t>Natur</a:t>
            </a:r>
            <a:r>
              <a:rPr lang="en-US" sz="1400" u="sng" dirty="0">
                <a:solidFill>
                  <a:schemeClr val="hlink"/>
                </a:solidFill>
                <a:hlinkClick r:id="rId3"/>
              </a:rPr>
              <a:t>-Bag Food Scrap Calculator</a:t>
            </a:r>
            <a:endParaRPr lang="en-US" sz="1400" dirty="0">
              <a:solidFill>
                <a:srgbClr val="2F5496"/>
              </a:solidFill>
            </a:endParaRPr>
          </a:p>
        </p:txBody>
      </p:sp>
      <p:pic>
        <p:nvPicPr>
          <p:cNvPr id="226" name="Google Shape;226;p16"/>
          <p:cNvPicPr preferRelativeResize="0"/>
          <p:nvPr/>
        </p:nvPicPr>
        <p:blipFill>
          <a:blip r:embed="rId4">
            <a:alphaModFix/>
          </a:blip>
          <a:stretch>
            <a:fillRect/>
          </a:stretch>
        </p:blipFill>
        <p:spPr>
          <a:xfrm>
            <a:off x="8702350" y="1856713"/>
            <a:ext cx="1474800" cy="1474800"/>
          </a:xfrm>
          <a:prstGeom prst="rect">
            <a:avLst/>
          </a:prstGeom>
          <a:noFill/>
          <a:ln>
            <a:noFill/>
          </a:ln>
        </p:spPr>
      </p:pic>
      <p:pic>
        <p:nvPicPr>
          <p:cNvPr id="227" name="Google Shape;227;p16"/>
          <p:cNvPicPr preferRelativeResize="0"/>
          <p:nvPr/>
        </p:nvPicPr>
        <p:blipFill>
          <a:blip r:embed="rId5">
            <a:alphaModFix/>
          </a:blip>
          <a:stretch>
            <a:fillRect/>
          </a:stretch>
        </p:blipFill>
        <p:spPr>
          <a:xfrm>
            <a:off x="6838072" y="1784400"/>
            <a:ext cx="1143125" cy="1619425"/>
          </a:xfrm>
          <a:prstGeom prst="rect">
            <a:avLst/>
          </a:prstGeom>
          <a:noFill/>
          <a:ln>
            <a:noFill/>
          </a:ln>
        </p:spPr>
      </p:pic>
      <p:pic>
        <p:nvPicPr>
          <p:cNvPr id="4" name="Picture 3">
            <a:extLst>
              <a:ext uri="{FF2B5EF4-FFF2-40B4-BE49-F238E27FC236}">
                <a16:creationId xmlns:a16="http://schemas.microsoft.com/office/drawing/2014/main" id="{29BC60D1-3267-60DB-0357-E14E71122F0A}"/>
              </a:ext>
            </a:extLst>
          </p:cNvPr>
          <p:cNvPicPr>
            <a:picLocks noChangeAspect="1"/>
          </p:cNvPicPr>
          <p:nvPr/>
        </p:nvPicPr>
        <p:blipFill>
          <a:blip r:embed="rId6"/>
          <a:stretch>
            <a:fillRect/>
          </a:stretch>
        </p:blipFill>
        <p:spPr>
          <a:xfrm>
            <a:off x="109254" y="4220991"/>
            <a:ext cx="10937172" cy="16826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a:spLocks noGrp="1"/>
          </p:cNvSpPr>
          <p:nvPr>
            <p:ph type="title"/>
          </p:nvPr>
        </p:nvSpPr>
        <p:spPr>
          <a:xfrm>
            <a:off x="809171" y="986973"/>
            <a:ext cx="7908109" cy="464457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ct val="100000"/>
              <a:buFont typeface="Calibri"/>
              <a:buNone/>
            </a:pPr>
            <a:r>
              <a:rPr lang="en-US" b="1" u="sng" dirty="0">
                <a:solidFill>
                  <a:schemeClr val="accent1"/>
                </a:solidFill>
              </a:rPr>
              <a:t>Essential Questions</a:t>
            </a:r>
            <a:r>
              <a:rPr lang="en-US" b="1" dirty="0">
                <a:solidFill>
                  <a:schemeClr val="accent1"/>
                </a:solidFill>
              </a:rPr>
              <a:t>:</a:t>
            </a:r>
            <a:br>
              <a:rPr lang="en-US" b="1" dirty="0">
                <a:solidFill>
                  <a:schemeClr val="accent1"/>
                </a:solidFill>
              </a:rPr>
            </a:br>
            <a:br>
              <a:rPr lang="en-US" b="1" dirty="0">
                <a:solidFill>
                  <a:schemeClr val="accent1"/>
                </a:solidFill>
              </a:rPr>
            </a:br>
            <a:r>
              <a:rPr lang="en-US" b="1" dirty="0">
                <a:solidFill>
                  <a:schemeClr val="accent1"/>
                </a:solidFill>
              </a:rPr>
              <a:t>-How does reducing organic waste in landfills help our environment? </a:t>
            </a:r>
            <a:br>
              <a:rPr lang="en-US" b="1" dirty="0">
                <a:solidFill>
                  <a:schemeClr val="accent1"/>
                </a:solidFill>
              </a:rPr>
            </a:br>
            <a:br>
              <a:rPr lang="en-US" b="1" dirty="0">
                <a:solidFill>
                  <a:schemeClr val="accent1"/>
                </a:solidFill>
              </a:rPr>
            </a:br>
            <a:r>
              <a:rPr lang="en-US" b="1" dirty="0">
                <a:solidFill>
                  <a:schemeClr val="accent1"/>
                </a:solidFill>
              </a:rPr>
              <a:t>-What are some things you can do to help reduce organic waste in landfills?</a:t>
            </a:r>
            <a:endParaRPr dirty="0"/>
          </a:p>
        </p:txBody>
      </p:sp>
      <p:pic>
        <p:nvPicPr>
          <p:cNvPr id="94" name="Google Shape;94;p2"/>
          <p:cNvPicPr preferRelativeResize="0"/>
          <p:nvPr/>
        </p:nvPicPr>
        <p:blipFill rotWithShape="1">
          <a:blip r:embed="rId3">
            <a:alphaModFix/>
          </a:blip>
          <a:srcRect/>
          <a:stretch/>
        </p:blipFill>
        <p:spPr>
          <a:xfrm>
            <a:off x="8717280" y="1866538"/>
            <a:ext cx="1760582" cy="1760582"/>
          </a:xfrm>
          <a:prstGeom prst="rect">
            <a:avLst/>
          </a:prstGeom>
          <a:noFill/>
          <a:ln>
            <a:noFill/>
          </a:ln>
        </p:spPr>
      </p:pic>
      <p:pic>
        <p:nvPicPr>
          <p:cNvPr id="95" name="Google Shape;95;p2"/>
          <p:cNvPicPr preferRelativeResize="0"/>
          <p:nvPr/>
        </p:nvPicPr>
        <p:blipFill rotWithShape="1">
          <a:blip r:embed="rId3">
            <a:alphaModFix/>
          </a:blip>
          <a:srcRect/>
          <a:stretch/>
        </p:blipFill>
        <p:spPr>
          <a:xfrm>
            <a:off x="9681028" y="3967479"/>
            <a:ext cx="1664063" cy="16640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p:nvPr/>
        </p:nvSpPr>
        <p:spPr>
          <a:xfrm>
            <a:off x="767475" y="684623"/>
            <a:ext cx="10507779"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0" u="none" strike="noStrike" cap="none" dirty="0">
                <a:solidFill>
                  <a:schemeClr val="accent1"/>
                </a:solidFill>
                <a:latin typeface="Calibri"/>
                <a:ea typeface="Calibri"/>
                <a:cs typeface="Calibri"/>
                <a:sym typeface="Calibri"/>
              </a:rPr>
              <a:t>Introduction – </a:t>
            </a:r>
            <a:r>
              <a:rPr lang="en-US" i="0" u="none" strike="noStrike" dirty="0">
                <a:ea typeface="Calibri"/>
              </a:rPr>
              <a:t> </a:t>
            </a:r>
            <a:r>
              <a:rPr lang="en-US" sz="5400" b="1" cap="none" dirty="0">
                <a:solidFill>
                  <a:schemeClr val="accent1"/>
                </a:solidFill>
                <a:latin typeface="Calibri"/>
                <a:ea typeface="Calibri"/>
                <a:cs typeface="Calibri"/>
                <a:sym typeface="Calibri"/>
              </a:rPr>
              <a:t>Engage / Explore</a:t>
            </a:r>
            <a:endParaRPr dirty="0"/>
          </a:p>
        </p:txBody>
      </p:sp>
      <p:sp>
        <p:nvSpPr>
          <p:cNvPr id="101" name="Google Shape;101;p3"/>
          <p:cNvSpPr/>
          <p:nvPr/>
        </p:nvSpPr>
        <p:spPr>
          <a:xfrm>
            <a:off x="1011315" y="2725900"/>
            <a:ext cx="6138300"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cap="none" dirty="0">
                <a:solidFill>
                  <a:schemeClr val="accent1"/>
                </a:solidFill>
                <a:latin typeface="Calibri"/>
                <a:ea typeface="Calibri"/>
                <a:cs typeface="Calibri"/>
                <a:sym typeface="Calibri"/>
              </a:rPr>
              <a:t>Let’s Explore Different </a:t>
            </a:r>
            <a:br>
              <a:rPr lang="en-US" sz="4800" b="1" cap="none" dirty="0">
                <a:solidFill>
                  <a:schemeClr val="accent1"/>
                </a:solidFill>
                <a:latin typeface="Calibri"/>
                <a:ea typeface="Calibri"/>
                <a:cs typeface="Calibri"/>
                <a:sym typeface="Calibri"/>
              </a:rPr>
            </a:br>
            <a:r>
              <a:rPr lang="en-US" sz="4800" b="1" cap="none" dirty="0">
                <a:solidFill>
                  <a:schemeClr val="accent1"/>
                </a:solidFill>
                <a:latin typeface="Calibri"/>
                <a:ea typeface="Calibri"/>
                <a:cs typeface="Calibri"/>
                <a:sym typeface="Calibri"/>
              </a:rPr>
              <a:t>Types of </a:t>
            </a:r>
          </a:p>
          <a:p>
            <a:pPr marL="0" marR="0" lvl="0" indent="0" algn="ctr" rtl="0">
              <a:spcBef>
                <a:spcPts val="0"/>
              </a:spcBef>
              <a:spcAft>
                <a:spcPts val="0"/>
              </a:spcAft>
              <a:buNone/>
            </a:pPr>
            <a:r>
              <a:rPr lang="en-US" sz="4800" b="1" cap="none" dirty="0">
                <a:solidFill>
                  <a:schemeClr val="accent1"/>
                </a:solidFill>
                <a:latin typeface="Calibri"/>
                <a:ea typeface="Calibri"/>
                <a:cs typeface="Calibri"/>
                <a:sym typeface="Calibri"/>
              </a:rPr>
              <a:t>Organic Waste</a:t>
            </a:r>
            <a:endParaRPr dirty="0"/>
          </a:p>
        </p:txBody>
      </p:sp>
      <p:pic>
        <p:nvPicPr>
          <p:cNvPr id="102" name="Google Shape;102;p3"/>
          <p:cNvPicPr preferRelativeResize="0"/>
          <p:nvPr/>
        </p:nvPicPr>
        <p:blipFill rotWithShape="1">
          <a:blip r:embed="rId3">
            <a:alphaModFix/>
          </a:blip>
          <a:srcRect/>
          <a:stretch/>
        </p:blipFill>
        <p:spPr>
          <a:xfrm>
            <a:off x="7152640" y="2600960"/>
            <a:ext cx="2651982" cy="26352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ct val="100000"/>
              <a:buFont typeface="Calibri"/>
              <a:buNone/>
            </a:pPr>
            <a:r>
              <a:rPr lang="en-US" b="1" dirty="0">
                <a:solidFill>
                  <a:schemeClr val="accent1"/>
                </a:solidFill>
              </a:rPr>
              <a:t>Which one of these pictures is not like the others? Explain why. How are the others alike?</a:t>
            </a:r>
            <a:endParaRPr dirty="0"/>
          </a:p>
        </p:txBody>
      </p:sp>
      <p:graphicFrame>
        <p:nvGraphicFramePr>
          <p:cNvPr id="109" name="Google Shape;109;p4"/>
          <p:cNvGraphicFramePr/>
          <p:nvPr/>
        </p:nvGraphicFramePr>
        <p:xfrm>
          <a:off x="838200" y="1930400"/>
          <a:ext cx="10515600" cy="4557500"/>
        </p:xfrm>
        <a:graphic>
          <a:graphicData uri="http://schemas.openxmlformats.org/drawingml/2006/table">
            <a:tbl>
              <a:tblPr firstRow="1" bandRow="1">
                <a:noFill/>
                <a:tableStyleId>{1CD00015-4B2B-4FEF-9DFD-28B01614BDFD}</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22787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22787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bl>
          </a:graphicData>
        </a:graphic>
      </p:graphicFrame>
      <p:pic>
        <p:nvPicPr>
          <p:cNvPr id="110" name="Google Shape;110;p4"/>
          <p:cNvPicPr preferRelativeResize="0"/>
          <p:nvPr/>
        </p:nvPicPr>
        <p:blipFill rotWithShape="1">
          <a:blip r:embed="rId3">
            <a:alphaModFix/>
          </a:blip>
          <a:srcRect/>
          <a:stretch/>
        </p:blipFill>
        <p:spPr>
          <a:xfrm>
            <a:off x="1888510" y="1998171"/>
            <a:ext cx="3351147" cy="2091116"/>
          </a:xfrm>
          <a:prstGeom prst="rect">
            <a:avLst/>
          </a:prstGeom>
          <a:noFill/>
          <a:ln>
            <a:noFill/>
          </a:ln>
        </p:spPr>
      </p:pic>
      <p:pic>
        <p:nvPicPr>
          <p:cNvPr id="111" name="Google Shape;111;p4"/>
          <p:cNvPicPr preferRelativeResize="0"/>
          <p:nvPr/>
        </p:nvPicPr>
        <p:blipFill rotWithShape="1">
          <a:blip r:embed="rId4">
            <a:alphaModFix/>
          </a:blip>
          <a:srcRect/>
          <a:stretch/>
        </p:blipFill>
        <p:spPr>
          <a:xfrm>
            <a:off x="6999925" y="4291111"/>
            <a:ext cx="3685259" cy="2140859"/>
          </a:xfrm>
          <a:prstGeom prst="rect">
            <a:avLst/>
          </a:prstGeom>
          <a:noFill/>
          <a:ln>
            <a:noFill/>
          </a:ln>
        </p:spPr>
      </p:pic>
      <p:pic>
        <p:nvPicPr>
          <p:cNvPr id="112" name="Google Shape;112;p4"/>
          <p:cNvPicPr preferRelativeResize="0"/>
          <p:nvPr/>
        </p:nvPicPr>
        <p:blipFill rotWithShape="1">
          <a:blip r:embed="rId5">
            <a:alphaModFix/>
          </a:blip>
          <a:srcRect/>
          <a:stretch/>
        </p:blipFill>
        <p:spPr>
          <a:xfrm>
            <a:off x="2481942" y="4209143"/>
            <a:ext cx="1901372" cy="2222827"/>
          </a:xfrm>
          <a:prstGeom prst="rect">
            <a:avLst/>
          </a:prstGeom>
          <a:noFill/>
          <a:ln>
            <a:noFill/>
          </a:ln>
        </p:spPr>
      </p:pic>
      <p:pic>
        <p:nvPicPr>
          <p:cNvPr id="113" name="Google Shape;113;p4"/>
          <p:cNvPicPr preferRelativeResize="0"/>
          <p:nvPr/>
        </p:nvPicPr>
        <p:blipFill rotWithShape="1">
          <a:blip r:embed="rId6">
            <a:alphaModFix/>
          </a:blip>
          <a:srcRect/>
          <a:stretch/>
        </p:blipFill>
        <p:spPr>
          <a:xfrm>
            <a:off x="7676472" y="1930400"/>
            <a:ext cx="2209899" cy="2209899"/>
          </a:xfrm>
          <a:prstGeom prst="rect">
            <a:avLst/>
          </a:prstGeom>
          <a:noFill/>
          <a:ln>
            <a:noFill/>
          </a:ln>
        </p:spPr>
      </p:pic>
      <p:sp>
        <p:nvSpPr>
          <p:cNvPr id="114" name="Google Shape;114;p4"/>
          <p:cNvSpPr txBox="1"/>
          <p:nvPr/>
        </p:nvSpPr>
        <p:spPr>
          <a:xfrm>
            <a:off x="957873" y="5703527"/>
            <a:ext cx="43152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C</a:t>
            </a:r>
            <a:endParaRPr/>
          </a:p>
        </p:txBody>
      </p:sp>
      <p:sp>
        <p:nvSpPr>
          <p:cNvPr id="115" name="Google Shape;115;p4"/>
          <p:cNvSpPr txBox="1"/>
          <p:nvPr/>
        </p:nvSpPr>
        <p:spPr>
          <a:xfrm>
            <a:off x="1048434" y="3311236"/>
            <a:ext cx="4523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a:t>
            </a:r>
            <a:endParaRPr/>
          </a:p>
        </p:txBody>
      </p:sp>
      <p:sp>
        <p:nvSpPr>
          <p:cNvPr id="116" name="Google Shape;116;p4"/>
          <p:cNvSpPr txBox="1"/>
          <p:nvPr/>
        </p:nvSpPr>
        <p:spPr>
          <a:xfrm>
            <a:off x="6603531" y="3311236"/>
            <a:ext cx="43633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B</a:t>
            </a:r>
            <a:endParaRPr/>
          </a:p>
        </p:txBody>
      </p:sp>
      <p:sp>
        <p:nvSpPr>
          <p:cNvPr id="117" name="Google Shape;117;p4"/>
          <p:cNvSpPr txBox="1"/>
          <p:nvPr/>
        </p:nvSpPr>
        <p:spPr>
          <a:xfrm>
            <a:off x="6331309" y="5703527"/>
            <a:ext cx="4683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ct val="100000"/>
              <a:buFont typeface="Calibri"/>
              <a:buNone/>
            </a:pPr>
            <a:r>
              <a:rPr lang="en-US" b="1" dirty="0">
                <a:solidFill>
                  <a:schemeClr val="accent1"/>
                </a:solidFill>
              </a:rPr>
              <a:t>Which one of these pictures is not like the others? Explain why. How are the others alike?</a:t>
            </a:r>
            <a:endParaRPr dirty="0"/>
          </a:p>
        </p:txBody>
      </p:sp>
      <p:graphicFrame>
        <p:nvGraphicFramePr>
          <p:cNvPr id="124" name="Google Shape;124;p5"/>
          <p:cNvGraphicFramePr/>
          <p:nvPr/>
        </p:nvGraphicFramePr>
        <p:xfrm>
          <a:off x="838200" y="1690688"/>
          <a:ext cx="10515600" cy="4890200"/>
        </p:xfrm>
        <a:graphic>
          <a:graphicData uri="http://schemas.openxmlformats.org/drawingml/2006/table">
            <a:tbl>
              <a:tblPr firstRow="1" bandRow="1">
                <a:noFill/>
                <a:tableStyleId>{1CD00015-4B2B-4FEF-9DFD-28B01614BDFD}</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24451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0"/>
                  </a:ext>
                </a:extLst>
              </a:tr>
              <a:tr h="24451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1"/>
                  </a:ext>
                </a:extLst>
              </a:tr>
            </a:tbl>
          </a:graphicData>
        </a:graphic>
      </p:graphicFrame>
      <p:pic>
        <p:nvPicPr>
          <p:cNvPr id="125" name="Google Shape;125;p5"/>
          <p:cNvPicPr preferRelativeResize="0"/>
          <p:nvPr/>
        </p:nvPicPr>
        <p:blipFill rotWithShape="1">
          <a:blip r:embed="rId3">
            <a:alphaModFix/>
          </a:blip>
          <a:srcRect/>
          <a:stretch/>
        </p:blipFill>
        <p:spPr>
          <a:xfrm>
            <a:off x="1704111" y="1712282"/>
            <a:ext cx="3574472" cy="2382981"/>
          </a:xfrm>
          <a:prstGeom prst="rect">
            <a:avLst/>
          </a:prstGeom>
          <a:noFill/>
          <a:ln>
            <a:noFill/>
          </a:ln>
        </p:spPr>
      </p:pic>
      <p:pic>
        <p:nvPicPr>
          <p:cNvPr id="126" name="Google Shape;126;p5"/>
          <p:cNvPicPr preferRelativeResize="0"/>
          <p:nvPr/>
        </p:nvPicPr>
        <p:blipFill rotWithShape="1">
          <a:blip r:embed="rId4">
            <a:alphaModFix/>
          </a:blip>
          <a:srcRect/>
          <a:stretch/>
        </p:blipFill>
        <p:spPr>
          <a:xfrm>
            <a:off x="7013011" y="1712281"/>
            <a:ext cx="3500855" cy="2382981"/>
          </a:xfrm>
          <a:prstGeom prst="rect">
            <a:avLst/>
          </a:prstGeom>
          <a:noFill/>
          <a:ln>
            <a:noFill/>
          </a:ln>
        </p:spPr>
      </p:pic>
      <p:pic>
        <p:nvPicPr>
          <p:cNvPr id="127" name="Google Shape;127;p5"/>
          <p:cNvPicPr preferRelativeResize="0"/>
          <p:nvPr/>
        </p:nvPicPr>
        <p:blipFill rotWithShape="1">
          <a:blip r:embed="rId5">
            <a:alphaModFix/>
          </a:blip>
          <a:srcRect/>
          <a:stretch/>
        </p:blipFill>
        <p:spPr>
          <a:xfrm>
            <a:off x="7146361" y="4181166"/>
            <a:ext cx="3234156" cy="2399744"/>
          </a:xfrm>
          <a:prstGeom prst="rect">
            <a:avLst/>
          </a:prstGeom>
          <a:noFill/>
          <a:ln>
            <a:noFill/>
          </a:ln>
        </p:spPr>
      </p:pic>
      <p:pic>
        <p:nvPicPr>
          <p:cNvPr id="128" name="Google Shape;128;p5"/>
          <p:cNvPicPr preferRelativeResize="0"/>
          <p:nvPr/>
        </p:nvPicPr>
        <p:blipFill rotWithShape="1">
          <a:blip r:embed="rId6">
            <a:alphaModFix/>
          </a:blip>
          <a:srcRect/>
          <a:stretch/>
        </p:blipFill>
        <p:spPr>
          <a:xfrm>
            <a:off x="1422533" y="4401296"/>
            <a:ext cx="4214055" cy="2039059"/>
          </a:xfrm>
          <a:prstGeom prst="rect">
            <a:avLst/>
          </a:prstGeom>
          <a:noFill/>
          <a:ln>
            <a:noFill/>
          </a:ln>
        </p:spPr>
      </p:pic>
      <p:sp>
        <p:nvSpPr>
          <p:cNvPr id="129" name="Google Shape;129;p5"/>
          <p:cNvSpPr txBox="1"/>
          <p:nvPr/>
        </p:nvSpPr>
        <p:spPr>
          <a:xfrm>
            <a:off x="838569" y="5794024"/>
            <a:ext cx="43152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C</a:t>
            </a:r>
            <a:endParaRPr/>
          </a:p>
        </p:txBody>
      </p:sp>
      <p:sp>
        <p:nvSpPr>
          <p:cNvPr id="130" name="Google Shape;130;p5"/>
          <p:cNvSpPr txBox="1"/>
          <p:nvPr/>
        </p:nvSpPr>
        <p:spPr>
          <a:xfrm>
            <a:off x="6373091" y="5671415"/>
            <a:ext cx="4683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D</a:t>
            </a:r>
            <a:endParaRPr/>
          </a:p>
        </p:txBody>
      </p:sp>
      <p:sp>
        <p:nvSpPr>
          <p:cNvPr id="131" name="Google Shape;131;p5"/>
          <p:cNvSpPr txBox="1"/>
          <p:nvPr/>
        </p:nvSpPr>
        <p:spPr>
          <a:xfrm>
            <a:off x="6373091" y="3357886"/>
            <a:ext cx="43633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B</a:t>
            </a:r>
            <a:endParaRPr/>
          </a:p>
        </p:txBody>
      </p:sp>
      <p:sp>
        <p:nvSpPr>
          <p:cNvPr id="132" name="Google Shape;132;p5"/>
          <p:cNvSpPr txBox="1"/>
          <p:nvPr/>
        </p:nvSpPr>
        <p:spPr>
          <a:xfrm>
            <a:off x="1080654" y="3385595"/>
            <a:ext cx="4523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ct val="100000"/>
              <a:buFont typeface="Calibri"/>
              <a:buNone/>
            </a:pPr>
            <a:r>
              <a:rPr lang="en-US" b="1" dirty="0">
                <a:solidFill>
                  <a:schemeClr val="accent1"/>
                </a:solidFill>
              </a:rPr>
              <a:t>Which one of these pictures is not like the others? Explain why. How are the others alike?</a:t>
            </a:r>
            <a:endParaRPr dirty="0"/>
          </a:p>
        </p:txBody>
      </p:sp>
      <p:graphicFrame>
        <p:nvGraphicFramePr>
          <p:cNvPr id="139" name="Google Shape;139;p6"/>
          <p:cNvGraphicFramePr/>
          <p:nvPr/>
        </p:nvGraphicFramePr>
        <p:xfrm>
          <a:off x="838200" y="1825624"/>
          <a:ext cx="10515600" cy="4727600"/>
        </p:xfrm>
        <a:graphic>
          <a:graphicData uri="http://schemas.openxmlformats.org/drawingml/2006/table">
            <a:tbl>
              <a:tblPr firstRow="1" bandRow="1">
                <a:noFill/>
                <a:tableStyleId>{1CD00015-4B2B-4FEF-9DFD-28B01614BDFD}</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23638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23638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bl>
          </a:graphicData>
        </a:graphic>
      </p:graphicFrame>
      <p:pic>
        <p:nvPicPr>
          <p:cNvPr id="140" name="Google Shape;140;p6"/>
          <p:cNvPicPr preferRelativeResize="0"/>
          <p:nvPr/>
        </p:nvPicPr>
        <p:blipFill rotWithShape="1">
          <a:blip r:embed="rId3">
            <a:alphaModFix/>
          </a:blip>
          <a:srcRect/>
          <a:stretch/>
        </p:blipFill>
        <p:spPr>
          <a:xfrm>
            <a:off x="7065818" y="4257854"/>
            <a:ext cx="3387437" cy="2258292"/>
          </a:xfrm>
          <a:prstGeom prst="rect">
            <a:avLst/>
          </a:prstGeom>
          <a:noFill/>
          <a:ln>
            <a:noFill/>
          </a:ln>
        </p:spPr>
      </p:pic>
      <p:sp>
        <p:nvSpPr>
          <p:cNvPr id="141" name="Google Shape;141;p6"/>
          <p:cNvSpPr txBox="1"/>
          <p:nvPr/>
        </p:nvSpPr>
        <p:spPr>
          <a:xfrm>
            <a:off x="6368740" y="5615601"/>
            <a:ext cx="4683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D</a:t>
            </a:r>
            <a:endParaRPr/>
          </a:p>
        </p:txBody>
      </p:sp>
      <p:sp>
        <p:nvSpPr>
          <p:cNvPr id="142" name="Google Shape;142;p6"/>
          <p:cNvSpPr txBox="1"/>
          <p:nvPr/>
        </p:nvSpPr>
        <p:spPr>
          <a:xfrm>
            <a:off x="1182308" y="5735782"/>
            <a:ext cx="43152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C</a:t>
            </a:r>
            <a:endParaRPr/>
          </a:p>
        </p:txBody>
      </p:sp>
      <p:sp>
        <p:nvSpPr>
          <p:cNvPr id="143" name="Google Shape;143;p6"/>
          <p:cNvSpPr txBox="1"/>
          <p:nvPr/>
        </p:nvSpPr>
        <p:spPr>
          <a:xfrm>
            <a:off x="1182308" y="3311236"/>
            <a:ext cx="4523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a:t>
            </a:r>
            <a:endParaRPr/>
          </a:p>
        </p:txBody>
      </p:sp>
      <p:sp>
        <p:nvSpPr>
          <p:cNvPr id="144" name="Google Shape;144;p6"/>
          <p:cNvSpPr txBox="1"/>
          <p:nvPr/>
        </p:nvSpPr>
        <p:spPr>
          <a:xfrm>
            <a:off x="6400800" y="3311236"/>
            <a:ext cx="43633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B</a:t>
            </a:r>
            <a:endParaRPr/>
          </a:p>
        </p:txBody>
      </p:sp>
      <p:pic>
        <p:nvPicPr>
          <p:cNvPr id="145" name="Google Shape;145;p6"/>
          <p:cNvPicPr preferRelativeResize="0"/>
          <p:nvPr/>
        </p:nvPicPr>
        <p:blipFill rotWithShape="1">
          <a:blip r:embed="rId4">
            <a:alphaModFix/>
          </a:blip>
          <a:srcRect/>
          <a:stretch/>
        </p:blipFill>
        <p:spPr>
          <a:xfrm>
            <a:off x="2334491" y="4257854"/>
            <a:ext cx="2209800" cy="2209800"/>
          </a:xfrm>
          <a:prstGeom prst="rect">
            <a:avLst/>
          </a:prstGeom>
          <a:noFill/>
          <a:ln>
            <a:noFill/>
          </a:ln>
        </p:spPr>
      </p:pic>
      <p:pic>
        <p:nvPicPr>
          <p:cNvPr id="146" name="Google Shape;146;p6"/>
          <p:cNvPicPr preferRelativeResize="0"/>
          <p:nvPr/>
        </p:nvPicPr>
        <p:blipFill rotWithShape="1">
          <a:blip r:embed="rId5">
            <a:alphaModFix/>
          </a:blip>
          <a:srcRect/>
          <a:stretch/>
        </p:blipFill>
        <p:spPr>
          <a:xfrm>
            <a:off x="7328008" y="1496291"/>
            <a:ext cx="2976975" cy="2976975"/>
          </a:xfrm>
          <a:prstGeom prst="rect">
            <a:avLst/>
          </a:prstGeom>
          <a:noFill/>
          <a:ln>
            <a:noFill/>
          </a:ln>
        </p:spPr>
      </p:pic>
      <p:pic>
        <p:nvPicPr>
          <p:cNvPr id="147" name="Google Shape;147;p6"/>
          <p:cNvPicPr preferRelativeResize="0"/>
          <p:nvPr/>
        </p:nvPicPr>
        <p:blipFill rotWithShape="1">
          <a:blip r:embed="rId6">
            <a:alphaModFix/>
          </a:blip>
          <a:srcRect/>
          <a:stretch/>
        </p:blipFill>
        <p:spPr>
          <a:xfrm>
            <a:off x="1918443" y="1989088"/>
            <a:ext cx="3628736" cy="19913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5400"/>
              <a:buFont typeface="Calibri"/>
              <a:buNone/>
            </a:pPr>
            <a:r>
              <a:rPr lang="en-US" sz="5400" b="1" dirty="0">
                <a:solidFill>
                  <a:schemeClr val="accent1"/>
                </a:solidFill>
              </a:rPr>
              <a:t>The three general categories of organic waste:  </a:t>
            </a:r>
            <a:endParaRPr dirty="0"/>
          </a:p>
        </p:txBody>
      </p:sp>
      <p:pic>
        <p:nvPicPr>
          <p:cNvPr id="153" name="Google Shape;153;p7"/>
          <p:cNvPicPr preferRelativeResize="0"/>
          <p:nvPr/>
        </p:nvPicPr>
        <p:blipFill rotWithShape="1">
          <a:blip r:embed="rId3">
            <a:alphaModFix/>
          </a:blip>
          <a:srcRect/>
          <a:stretch/>
        </p:blipFill>
        <p:spPr>
          <a:xfrm>
            <a:off x="7613758" y="2031176"/>
            <a:ext cx="2651760" cy="1805014"/>
          </a:xfrm>
          <a:prstGeom prst="rect">
            <a:avLst/>
          </a:prstGeom>
          <a:noFill/>
          <a:ln>
            <a:noFill/>
          </a:ln>
        </p:spPr>
      </p:pic>
      <p:pic>
        <p:nvPicPr>
          <p:cNvPr id="154" name="Google Shape;154;p7"/>
          <p:cNvPicPr preferRelativeResize="0"/>
          <p:nvPr/>
        </p:nvPicPr>
        <p:blipFill rotWithShape="1">
          <a:blip r:embed="rId4">
            <a:alphaModFix/>
          </a:blip>
          <a:srcRect/>
          <a:stretch/>
        </p:blipFill>
        <p:spPr>
          <a:xfrm>
            <a:off x="5540386" y="3709560"/>
            <a:ext cx="2992957" cy="2992957"/>
          </a:xfrm>
          <a:prstGeom prst="rect">
            <a:avLst/>
          </a:prstGeom>
          <a:noFill/>
          <a:ln>
            <a:noFill/>
          </a:ln>
        </p:spPr>
      </p:pic>
      <p:pic>
        <p:nvPicPr>
          <p:cNvPr id="155" name="Google Shape;155;p7"/>
          <p:cNvPicPr preferRelativeResize="0"/>
          <p:nvPr/>
        </p:nvPicPr>
        <p:blipFill rotWithShape="1">
          <a:blip r:embed="rId5">
            <a:alphaModFix/>
          </a:blip>
          <a:srcRect/>
          <a:stretch/>
        </p:blipFill>
        <p:spPr>
          <a:xfrm>
            <a:off x="8565243" y="4336012"/>
            <a:ext cx="2788557" cy="1740060"/>
          </a:xfrm>
          <a:prstGeom prst="rect">
            <a:avLst/>
          </a:prstGeom>
          <a:noFill/>
          <a:ln>
            <a:noFill/>
          </a:ln>
        </p:spPr>
      </p:pic>
      <p:sp>
        <p:nvSpPr>
          <p:cNvPr id="156" name="Google Shape;156;p7"/>
          <p:cNvSpPr/>
          <p:nvPr/>
        </p:nvSpPr>
        <p:spPr>
          <a:xfrm>
            <a:off x="675577" y="2031186"/>
            <a:ext cx="4864800" cy="23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0" cap="none">
                <a:solidFill>
                  <a:schemeClr val="accent1"/>
                </a:solidFill>
                <a:latin typeface="Calibri"/>
                <a:ea typeface="Calibri"/>
                <a:cs typeface="Calibri"/>
                <a:sym typeface="Calibri"/>
              </a:rPr>
              <a:t>-Food Scraps</a:t>
            </a:r>
            <a:endParaRPr/>
          </a:p>
          <a:p>
            <a:pPr marL="0" marR="0" lvl="0" indent="0" algn="ctr" rtl="0">
              <a:spcBef>
                <a:spcPts val="0"/>
              </a:spcBef>
              <a:spcAft>
                <a:spcPts val="0"/>
              </a:spcAft>
              <a:buNone/>
            </a:pPr>
            <a:r>
              <a:rPr lang="en-US" sz="4800" b="0" cap="none">
                <a:solidFill>
                  <a:schemeClr val="accent1"/>
                </a:solidFill>
                <a:latin typeface="Calibri"/>
                <a:ea typeface="Calibri"/>
                <a:cs typeface="Calibri"/>
                <a:sym typeface="Calibri"/>
              </a:rPr>
              <a:t>-Food Soiled Paper</a:t>
            </a:r>
            <a:endParaRPr/>
          </a:p>
          <a:p>
            <a:pPr marL="0" marR="0" lvl="0" indent="0" algn="ctr" rtl="0">
              <a:spcBef>
                <a:spcPts val="0"/>
              </a:spcBef>
              <a:spcAft>
                <a:spcPts val="0"/>
              </a:spcAft>
              <a:buNone/>
            </a:pPr>
            <a:r>
              <a:rPr lang="en-US" sz="4800" b="0" cap="none">
                <a:solidFill>
                  <a:schemeClr val="accent1"/>
                </a:solidFill>
                <a:latin typeface="Calibri"/>
                <a:ea typeface="Calibri"/>
                <a:cs typeface="Calibri"/>
                <a:sym typeface="Calibri"/>
              </a:rPr>
              <a:t>-Green Waste</a:t>
            </a:r>
            <a:endParaRPr sz="4800">
              <a:solidFill>
                <a:schemeClr val="accent1"/>
              </a:solidFill>
              <a:latin typeface="Calibri"/>
              <a:ea typeface="Calibri"/>
              <a:cs typeface="Calibri"/>
              <a:sym typeface="Calibri"/>
            </a:endParaRPr>
          </a:p>
          <a:p>
            <a:pPr marL="0" marR="0" lvl="0" indent="0" algn="ctr" rtl="0">
              <a:spcBef>
                <a:spcPts val="0"/>
              </a:spcBef>
              <a:spcAft>
                <a:spcPts val="0"/>
              </a:spcAft>
              <a:buNone/>
            </a:pPr>
            <a:endParaRPr sz="2100">
              <a:solidFill>
                <a:schemeClr val="accent1"/>
              </a:solidFill>
              <a:latin typeface="Calibri"/>
              <a:ea typeface="Calibri"/>
              <a:cs typeface="Calibri"/>
              <a:sym typeface="Calibri"/>
            </a:endParaRPr>
          </a:p>
          <a:p>
            <a:pPr marL="0" marR="0" lvl="0" indent="0" algn="ctr" rtl="0">
              <a:spcBef>
                <a:spcPts val="0"/>
              </a:spcBef>
              <a:spcAft>
                <a:spcPts val="0"/>
              </a:spcAft>
              <a:buNone/>
            </a:pPr>
            <a:r>
              <a:rPr lang="en-US" sz="2800">
                <a:solidFill>
                  <a:schemeClr val="accent1"/>
                </a:solidFill>
                <a:latin typeface="Calibri"/>
                <a:ea typeface="Calibri"/>
                <a:cs typeface="Calibri"/>
                <a:sym typeface="Calibri"/>
              </a:rPr>
              <a:t>*At the beginning of the lesson you listed things you recycle at home or school. Were any of them organic waste? </a:t>
            </a:r>
            <a:endParaRPr sz="2800">
              <a:solidFill>
                <a:schemeClr val="accen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title"/>
          </p:nvPr>
        </p:nvSpPr>
        <p:spPr>
          <a:xfrm>
            <a:off x="838200" y="499936"/>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ct val="100000"/>
              <a:buFont typeface="Calibri"/>
              <a:buNone/>
            </a:pPr>
            <a:r>
              <a:rPr lang="en-US" b="1">
                <a:solidFill>
                  <a:schemeClr val="accent1"/>
                </a:solidFill>
              </a:rPr>
              <a:t>Student Explain: The items listed below are also considered organic waste. Which category of organic waste can we add each item to? Why?</a:t>
            </a:r>
            <a:endParaRPr/>
          </a:p>
        </p:txBody>
      </p:sp>
      <p:sp>
        <p:nvSpPr>
          <p:cNvPr id="162" name="Google Shape;162;p8"/>
          <p:cNvSpPr txBox="1">
            <a:spLocks noGrp="1"/>
          </p:cNvSpPr>
          <p:nvPr>
            <p:ph type="body" idx="1"/>
          </p:nvPr>
        </p:nvSpPr>
        <p:spPr>
          <a:xfrm>
            <a:off x="585219" y="2325992"/>
            <a:ext cx="8077200"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accent1"/>
              </a:buClr>
              <a:buSzPct val="100000"/>
              <a:buChar char="•"/>
            </a:pPr>
            <a:r>
              <a:rPr lang="en-US" b="1">
                <a:solidFill>
                  <a:schemeClr val="accent1"/>
                </a:solidFill>
              </a:rPr>
              <a:t>Branches				</a:t>
            </a:r>
            <a:endParaRPr/>
          </a:p>
          <a:p>
            <a:pPr marL="228600" lvl="0" indent="-228600" algn="l" rtl="0">
              <a:lnSpc>
                <a:spcPct val="90000"/>
              </a:lnSpc>
              <a:spcBef>
                <a:spcPts val="1000"/>
              </a:spcBef>
              <a:spcAft>
                <a:spcPts val="0"/>
              </a:spcAft>
              <a:buClr>
                <a:schemeClr val="accent1"/>
              </a:buClr>
              <a:buSzPct val="100000"/>
              <a:buChar char="•"/>
            </a:pPr>
            <a:r>
              <a:rPr lang="en-US" b="1">
                <a:solidFill>
                  <a:schemeClr val="accent1"/>
                </a:solidFill>
              </a:rPr>
              <a:t>Bread, rice, pasta</a:t>
            </a:r>
            <a:endParaRPr/>
          </a:p>
          <a:p>
            <a:pPr marL="228600" lvl="0" indent="-228600" algn="l" rtl="0">
              <a:lnSpc>
                <a:spcPct val="90000"/>
              </a:lnSpc>
              <a:spcBef>
                <a:spcPts val="1000"/>
              </a:spcBef>
              <a:spcAft>
                <a:spcPts val="0"/>
              </a:spcAft>
              <a:buClr>
                <a:schemeClr val="accent1"/>
              </a:buClr>
              <a:buSzPct val="100000"/>
              <a:buChar char="•"/>
            </a:pPr>
            <a:r>
              <a:rPr lang="en-US" b="1">
                <a:solidFill>
                  <a:schemeClr val="accent1"/>
                </a:solidFill>
              </a:rPr>
              <a:t>Paper plates </a:t>
            </a:r>
            <a:endParaRPr/>
          </a:p>
          <a:p>
            <a:pPr marL="228600" lvl="0" indent="-228600" algn="l" rtl="0">
              <a:lnSpc>
                <a:spcPct val="90000"/>
              </a:lnSpc>
              <a:spcBef>
                <a:spcPts val="1000"/>
              </a:spcBef>
              <a:spcAft>
                <a:spcPts val="0"/>
              </a:spcAft>
              <a:buClr>
                <a:schemeClr val="accent1"/>
              </a:buClr>
              <a:buSzPct val="100000"/>
              <a:buChar char="•"/>
            </a:pPr>
            <a:r>
              <a:rPr lang="en-US" b="1">
                <a:solidFill>
                  <a:schemeClr val="accent1"/>
                </a:solidFill>
              </a:rPr>
              <a:t>Lumber, scrap wood and unpainted/untreated plywood</a:t>
            </a:r>
            <a:endParaRPr/>
          </a:p>
          <a:p>
            <a:pPr marL="228600" lvl="0" indent="-228600" algn="l" rtl="0">
              <a:lnSpc>
                <a:spcPct val="90000"/>
              </a:lnSpc>
              <a:spcBef>
                <a:spcPts val="1000"/>
              </a:spcBef>
              <a:spcAft>
                <a:spcPts val="0"/>
              </a:spcAft>
              <a:buClr>
                <a:schemeClr val="accent1"/>
              </a:buClr>
              <a:buSzPct val="100000"/>
              <a:buChar char="•"/>
            </a:pPr>
            <a:r>
              <a:rPr lang="en-US" b="1">
                <a:solidFill>
                  <a:schemeClr val="accent1"/>
                </a:solidFill>
              </a:rPr>
              <a:t>Coffee grounds</a:t>
            </a:r>
            <a:endParaRPr/>
          </a:p>
          <a:p>
            <a:pPr marL="228600" lvl="0" indent="-228600" algn="l" rtl="0">
              <a:lnSpc>
                <a:spcPct val="90000"/>
              </a:lnSpc>
              <a:spcBef>
                <a:spcPts val="1000"/>
              </a:spcBef>
              <a:spcAft>
                <a:spcPts val="0"/>
              </a:spcAft>
              <a:buClr>
                <a:schemeClr val="accent1"/>
              </a:buClr>
              <a:buSzPct val="100000"/>
              <a:buChar char="•"/>
            </a:pPr>
            <a:r>
              <a:rPr lang="en-US" b="1">
                <a:solidFill>
                  <a:schemeClr val="accent1"/>
                </a:solidFill>
              </a:rPr>
              <a:t>Paper to-go boxes (no coating)</a:t>
            </a:r>
            <a:endParaRPr/>
          </a:p>
          <a:p>
            <a:pPr marL="228600" lvl="0" indent="-228600" algn="l" rtl="0">
              <a:lnSpc>
                <a:spcPct val="90000"/>
              </a:lnSpc>
              <a:spcBef>
                <a:spcPts val="1000"/>
              </a:spcBef>
              <a:spcAft>
                <a:spcPts val="0"/>
              </a:spcAft>
              <a:buClr>
                <a:schemeClr val="accent1"/>
              </a:buClr>
              <a:buSzPct val="100000"/>
              <a:buChar char="•"/>
            </a:pPr>
            <a:r>
              <a:rPr lang="en-US" b="1">
                <a:solidFill>
                  <a:schemeClr val="accent1"/>
                </a:solidFill>
              </a:rPr>
              <a:t>Weeds</a:t>
            </a:r>
            <a:endParaRPr/>
          </a:p>
          <a:p>
            <a:pPr marL="228600" lvl="0" indent="-228600" algn="l" rtl="0">
              <a:lnSpc>
                <a:spcPct val="90000"/>
              </a:lnSpc>
              <a:spcBef>
                <a:spcPts val="1000"/>
              </a:spcBef>
              <a:spcAft>
                <a:spcPts val="0"/>
              </a:spcAft>
              <a:buClr>
                <a:schemeClr val="accent1"/>
              </a:buClr>
              <a:buSzPct val="100000"/>
              <a:buChar char="•"/>
            </a:pPr>
            <a:r>
              <a:rPr lang="en-US" b="1">
                <a:solidFill>
                  <a:schemeClr val="accent1"/>
                </a:solidFill>
              </a:rPr>
              <a:t>Seafood &amp; Soft Shells</a:t>
            </a:r>
            <a:endParaRPr/>
          </a:p>
          <a:p>
            <a:pPr marL="228600" lvl="0" indent="-228600" algn="l" rtl="0">
              <a:lnSpc>
                <a:spcPct val="90000"/>
              </a:lnSpc>
              <a:spcBef>
                <a:spcPts val="1000"/>
              </a:spcBef>
              <a:spcAft>
                <a:spcPts val="0"/>
              </a:spcAft>
              <a:buClr>
                <a:schemeClr val="accent1"/>
              </a:buClr>
              <a:buSzPct val="100000"/>
              <a:buChar char="•"/>
            </a:pPr>
            <a:r>
              <a:rPr lang="en-US" b="1">
                <a:solidFill>
                  <a:schemeClr val="accent1"/>
                </a:solidFill>
              </a:rPr>
              <a:t>Pet Food (non-medicated)</a:t>
            </a:r>
            <a:endParaRPr/>
          </a:p>
          <a:p>
            <a:pPr marL="228600" lvl="0" indent="-228600" algn="l" rtl="0">
              <a:lnSpc>
                <a:spcPct val="90000"/>
              </a:lnSpc>
              <a:spcBef>
                <a:spcPts val="1000"/>
              </a:spcBef>
              <a:spcAft>
                <a:spcPts val="0"/>
              </a:spcAft>
              <a:buClr>
                <a:schemeClr val="accent1"/>
              </a:buClr>
              <a:buSzPct val="100000"/>
              <a:buChar char="•"/>
            </a:pPr>
            <a:r>
              <a:rPr lang="en-US" b="1">
                <a:solidFill>
                  <a:schemeClr val="accent1"/>
                </a:solidFill>
              </a:rPr>
              <a:t>Cheese and dairy</a:t>
            </a:r>
            <a:endParaRPr/>
          </a:p>
        </p:txBody>
      </p:sp>
      <p:pic>
        <p:nvPicPr>
          <p:cNvPr id="163" name="Google Shape;163;p8"/>
          <p:cNvPicPr preferRelativeResize="0"/>
          <p:nvPr/>
        </p:nvPicPr>
        <p:blipFill rotWithShape="1">
          <a:blip r:embed="rId3">
            <a:alphaModFix/>
          </a:blip>
          <a:srcRect/>
          <a:stretch/>
        </p:blipFill>
        <p:spPr>
          <a:xfrm>
            <a:off x="8941406" y="3090012"/>
            <a:ext cx="2125230" cy="1411649"/>
          </a:xfrm>
          <a:prstGeom prst="rect">
            <a:avLst/>
          </a:prstGeom>
          <a:noFill/>
          <a:ln>
            <a:noFill/>
          </a:ln>
        </p:spPr>
      </p:pic>
      <p:pic>
        <p:nvPicPr>
          <p:cNvPr id="164" name="Google Shape;164;p8"/>
          <p:cNvPicPr preferRelativeResize="0"/>
          <p:nvPr/>
        </p:nvPicPr>
        <p:blipFill rotWithShape="1">
          <a:blip r:embed="rId4">
            <a:alphaModFix/>
          </a:blip>
          <a:srcRect/>
          <a:stretch/>
        </p:blipFill>
        <p:spPr>
          <a:xfrm>
            <a:off x="6002215" y="1961173"/>
            <a:ext cx="1574800" cy="1282700"/>
          </a:xfrm>
          <a:prstGeom prst="rect">
            <a:avLst/>
          </a:prstGeom>
          <a:noFill/>
          <a:ln>
            <a:noFill/>
          </a:ln>
        </p:spPr>
      </p:pic>
      <p:pic>
        <p:nvPicPr>
          <p:cNvPr id="165" name="Google Shape;165;p8"/>
          <p:cNvPicPr preferRelativeResize="0"/>
          <p:nvPr/>
        </p:nvPicPr>
        <p:blipFill rotWithShape="1">
          <a:blip r:embed="rId5">
            <a:alphaModFix/>
          </a:blip>
          <a:srcRect/>
          <a:stretch/>
        </p:blipFill>
        <p:spPr>
          <a:xfrm>
            <a:off x="6096000" y="4273062"/>
            <a:ext cx="2287432" cy="16338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9"/>
          <p:cNvSpPr txBox="1">
            <a:spLocks noGrp="1"/>
          </p:cNvSpPr>
          <p:nvPr>
            <p:ph type="title"/>
          </p:nvPr>
        </p:nvSpPr>
        <p:spPr>
          <a:xfrm>
            <a:off x="838200" y="1876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alibri"/>
              <a:buNone/>
            </a:pPr>
            <a:r>
              <a:rPr lang="en-US" b="1">
                <a:solidFill>
                  <a:schemeClr val="accent1"/>
                </a:solidFill>
              </a:rPr>
              <a:t>Academic/Scientific Vocabulary</a:t>
            </a:r>
            <a:endParaRPr/>
          </a:p>
        </p:txBody>
      </p:sp>
      <p:sp>
        <p:nvSpPr>
          <p:cNvPr id="172" name="Google Shape;172;p9"/>
          <p:cNvSpPr txBox="1">
            <a:spLocks noGrp="1"/>
          </p:cNvSpPr>
          <p:nvPr>
            <p:ph type="body" idx="1"/>
          </p:nvPr>
        </p:nvSpPr>
        <p:spPr>
          <a:xfrm>
            <a:off x="838200" y="1825625"/>
            <a:ext cx="4953000" cy="36607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2F5496"/>
              </a:buClr>
              <a:buSzPts val="2800"/>
              <a:buChar char="•"/>
            </a:pPr>
            <a:r>
              <a:rPr lang="en-US" dirty="0">
                <a:solidFill>
                  <a:srgbClr val="2F5496"/>
                </a:solidFill>
              </a:rPr>
              <a:t>Organic Waste: Any material that is biodegradable and comes either from a plant or an animal. </a:t>
            </a:r>
            <a:br>
              <a:rPr lang="en-US" dirty="0">
                <a:solidFill>
                  <a:srgbClr val="2F5496"/>
                </a:solidFill>
              </a:rPr>
            </a:br>
            <a:endParaRPr sz="1000" dirty="0"/>
          </a:p>
          <a:p>
            <a:pPr marL="228600" lvl="0" indent="-228600" algn="l" rtl="0">
              <a:lnSpc>
                <a:spcPct val="90000"/>
              </a:lnSpc>
              <a:spcBef>
                <a:spcPts val="1000"/>
              </a:spcBef>
              <a:spcAft>
                <a:spcPts val="0"/>
              </a:spcAft>
              <a:buClr>
                <a:srgbClr val="2F5496"/>
              </a:buClr>
              <a:buSzPts val="2800"/>
              <a:buChar char="•"/>
            </a:pPr>
            <a:r>
              <a:rPr lang="en-US" dirty="0">
                <a:solidFill>
                  <a:srgbClr val="2F5496"/>
                </a:solidFill>
              </a:rPr>
              <a:t>Biodegradable Waste: Organic material that can be broken into carbon dioxide, methane or simple organic molecules.</a:t>
            </a:r>
            <a:endParaRPr dirty="0"/>
          </a:p>
        </p:txBody>
      </p:sp>
      <p:pic>
        <p:nvPicPr>
          <p:cNvPr id="173" name="Google Shape;173;p9"/>
          <p:cNvPicPr preferRelativeResize="0"/>
          <p:nvPr/>
        </p:nvPicPr>
        <p:blipFill rotWithShape="1">
          <a:blip r:embed="rId3">
            <a:alphaModFix/>
          </a:blip>
          <a:srcRect/>
          <a:stretch/>
        </p:blipFill>
        <p:spPr>
          <a:xfrm>
            <a:off x="7375157" y="1513219"/>
            <a:ext cx="3185602" cy="2447880"/>
          </a:xfrm>
          <a:prstGeom prst="rect">
            <a:avLst/>
          </a:prstGeom>
          <a:noFill/>
          <a:ln>
            <a:noFill/>
          </a:ln>
        </p:spPr>
      </p:pic>
      <p:pic>
        <p:nvPicPr>
          <p:cNvPr id="2" name="Picture 1">
            <a:extLst>
              <a:ext uri="{FF2B5EF4-FFF2-40B4-BE49-F238E27FC236}">
                <a16:creationId xmlns:a16="http://schemas.microsoft.com/office/drawing/2014/main" id="{B9E577E2-98AB-8AAD-79B2-1B3D2A7FCA85}"/>
              </a:ext>
            </a:extLst>
          </p:cNvPr>
          <p:cNvPicPr>
            <a:picLocks noChangeAspect="1"/>
          </p:cNvPicPr>
          <p:nvPr/>
        </p:nvPicPr>
        <p:blipFill>
          <a:blip r:embed="rId4"/>
          <a:stretch>
            <a:fillRect/>
          </a:stretch>
        </p:blipFill>
        <p:spPr>
          <a:xfrm>
            <a:off x="6778337" y="4001294"/>
            <a:ext cx="4331677" cy="270729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1014</TotalTime>
  <Words>1093</Words>
  <Application>Microsoft Office PowerPoint</Application>
  <PresentationFormat>Widescreen</PresentationFormat>
  <Paragraphs>121</Paragraphs>
  <Slides>16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Calibri</vt:lpstr>
      <vt:lpstr>Arial</vt:lpstr>
      <vt:lpstr>Times New Roman</vt:lpstr>
      <vt:lpstr>Office Theme</vt:lpstr>
      <vt:lpstr>PowerPoint Presentation</vt:lpstr>
      <vt:lpstr>Essential Questions:  -How does reducing organic waste in landfills help our environment?   -What are some things you can do to help reduce organic waste in landfills?</vt:lpstr>
      <vt:lpstr>PowerPoint Presentation</vt:lpstr>
      <vt:lpstr>Which one of these pictures is not like the others? Explain why. How are the others alike?</vt:lpstr>
      <vt:lpstr>Which one of these pictures is not like the others? Explain why. How are the others alike?</vt:lpstr>
      <vt:lpstr>Which one of these pictures is not like the others? Explain why. How are the others alike?</vt:lpstr>
      <vt:lpstr>The three general categories of organic waste:  </vt:lpstr>
      <vt:lpstr>Student Explain: The items listed below are also considered organic waste. Which category of organic waste can we add each item to? Why?</vt:lpstr>
      <vt:lpstr>Academic/Scientific Vocabulary</vt:lpstr>
      <vt:lpstr>This is a picture of a landfill. Describe what you see. How did all this trash get here?</vt:lpstr>
      <vt:lpstr>Teacher Explain: What happens to Organic Waste in Landfills? </vt:lpstr>
      <vt:lpstr>Teacher Explain: Why is methane gas harmful to our environment?</vt:lpstr>
      <vt:lpstr>Teacher Explain: How do we properly dispose of organic waste so it does not end up in our landfills and cause methane gas?</vt:lpstr>
      <vt:lpstr>Learn About Senate Bill 1383  </vt:lpstr>
      <vt:lpstr>Student Elaborate: Make an action plan poster to educate others about collecting organic waste.</vt:lpstr>
      <vt:lpstr>Student Extend: How much organic waste can our school collect in one school year?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Reducing Organic Waste in our Landfills  Grade Band 3rd -5th</dc:title>
  <dc:creator>Garcia, Gladys</dc:creator>
  <cp:lastModifiedBy>Allison Modiest</cp:lastModifiedBy>
  <cp:revision>21</cp:revision>
  <dcterms:created xsi:type="dcterms:W3CDTF">2022-08-23T06:27:02Z</dcterms:created>
  <dcterms:modified xsi:type="dcterms:W3CDTF">2023-08-09T00:32:46Z</dcterms:modified>
</cp:coreProperties>
</file>