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4"/>
  </p:notesMasterIdLst>
  <p:sldIdLst>
    <p:sldId id="281" r:id="rId2"/>
    <p:sldId id="280" r:id="rId3"/>
    <p:sldId id="258" r:id="rId4"/>
    <p:sldId id="259" r:id="rId5"/>
    <p:sldId id="260" r:id="rId6"/>
    <p:sldId id="262" r:id="rId7"/>
    <p:sldId id="257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83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5143500" type="screen16x9"/>
  <p:notesSz cx="6858000" cy="9144000"/>
  <p:embeddedFontLst>
    <p:embeddedFont>
      <p:font typeface="Englebert" panose="020B0604020202020204" charset="0"/>
      <p:regular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9107"/>
    <a:srgbClr val="3FE1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78" d="100"/>
          <a:sy n="78" d="100"/>
        </p:scale>
        <p:origin x="94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75a44c4af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75a44c4af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04509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75a44c4af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75a44c4af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75a44c4af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75a44c4af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75a44c4af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75a44c4af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1pPr>
            <a:lvl2pPr lvl="1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2pPr>
            <a:lvl3pPr lvl="2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3pPr>
            <a:lvl4pPr lvl="3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4pPr>
            <a:lvl5pPr lvl="4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5pPr>
            <a:lvl6pPr lvl="5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6pPr>
            <a:lvl7pPr lvl="6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7pPr>
            <a:lvl8pPr lvl="7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8pPr>
            <a:lvl9pPr lvl="8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9466AD-562E-1AD9-4075-5EC7697FB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6" y="0"/>
            <a:ext cx="913306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7387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3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4000" b="1" dirty="0">
                <a:solidFill>
                  <a:schemeClr val="tx1"/>
                </a:solidFill>
                <a:highlight>
                  <a:srgbClr val="FFFFFF"/>
                </a:highlight>
                <a:latin typeface="+mn-lt"/>
                <a:ea typeface="Englebert"/>
                <a:cs typeface="Englebert"/>
                <a:sym typeface="Englebert"/>
              </a:rPr>
              <a:t>What do you think you can do to help decrease how much </a:t>
            </a:r>
            <a:br>
              <a:rPr lang="en" sz="4000" b="1" dirty="0">
                <a:solidFill>
                  <a:schemeClr val="tx1"/>
                </a:solidFill>
                <a:highlight>
                  <a:srgbClr val="FFFFFF"/>
                </a:highlight>
                <a:latin typeface="+mn-lt"/>
                <a:ea typeface="Englebert"/>
                <a:cs typeface="Englebert"/>
                <a:sym typeface="Englebert"/>
              </a:rPr>
            </a:br>
            <a:r>
              <a:rPr lang="en-US" sz="4000" b="1" dirty="0">
                <a:solidFill>
                  <a:schemeClr val="tx1"/>
                </a:solidFill>
                <a:highlight>
                  <a:srgbClr val="FFFFFF"/>
                </a:highlight>
                <a:latin typeface="+mn-lt"/>
                <a:ea typeface="Englebert"/>
                <a:cs typeface="Englebert"/>
                <a:sym typeface="Englebert"/>
              </a:rPr>
              <a:t>waste</a:t>
            </a:r>
            <a:r>
              <a:rPr lang="en" sz="4000" b="1" dirty="0">
                <a:solidFill>
                  <a:schemeClr val="tx1"/>
                </a:solidFill>
                <a:highlight>
                  <a:srgbClr val="FFFFFF"/>
                </a:highlight>
                <a:latin typeface="+mn-lt"/>
                <a:ea typeface="Englebert"/>
                <a:cs typeface="Englebert"/>
                <a:sym typeface="Englebert"/>
              </a:rPr>
              <a:t> humans make?</a:t>
            </a:r>
            <a:endParaRPr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2FB8FA-A657-C0E7-4C97-6D9F193B5D6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A833AD-136C-FE84-A490-A807597071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2000"/>
          </a:blip>
          <a:stretch>
            <a:fillRect/>
          </a:stretch>
        </p:blipFill>
        <p:spPr>
          <a:xfrm>
            <a:off x="2133600" y="133350"/>
            <a:ext cx="4876800" cy="48768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7B86DAD-5116-BE0E-565A-8880EC871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/>
              <a:t>Reduce</a:t>
            </a:r>
            <a:br>
              <a:rPr lang="en-US" sz="4400" b="1" dirty="0"/>
            </a:br>
            <a:r>
              <a:rPr lang="en-US" sz="4400" b="1" dirty="0"/>
              <a:t>Reuse</a:t>
            </a:r>
            <a:br>
              <a:rPr lang="en-US" dirty="0"/>
            </a:br>
            <a:br>
              <a:rPr lang="en-US" dirty="0"/>
            </a:br>
            <a:r>
              <a:rPr lang="en-US" sz="4400" b="1" dirty="0">
                <a:solidFill>
                  <a:schemeClr val="tx1"/>
                </a:solidFill>
              </a:rPr>
              <a:t>Rethink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F61213-7169-704C-B71C-038E65B0A81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title"/>
          </p:nvPr>
        </p:nvSpPr>
        <p:spPr>
          <a:xfrm>
            <a:off x="311700" y="97825"/>
            <a:ext cx="8520600" cy="8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latin typeface="+mn-lt"/>
                <a:ea typeface="Englebert"/>
                <a:cs typeface="Englebert"/>
                <a:sym typeface="Englebert"/>
              </a:rPr>
              <a:t>Reducing and Reusing</a:t>
            </a:r>
            <a:endParaRPr sz="4000" b="1" dirty="0">
              <a:latin typeface="+mn-lt"/>
              <a:ea typeface="Englebert"/>
              <a:cs typeface="Englebert"/>
              <a:sym typeface="Englebert"/>
            </a:endParaRPr>
          </a:p>
        </p:txBody>
      </p:sp>
      <p:pic>
        <p:nvPicPr>
          <p:cNvPr id="140" name="Shape 140" descr="PAPER BAG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6075" y="1220323"/>
            <a:ext cx="1496150" cy="149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Shape 141" descr="PAPER BAG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888" y="2794510"/>
            <a:ext cx="1496150" cy="149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Shape 142" descr="PAPER BAG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0553" y="2984596"/>
            <a:ext cx="1496150" cy="149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Shape 143" descr="PAPER BAG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1169" y="1959259"/>
            <a:ext cx="1496150" cy="149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Shape 144" descr="PAPER BAG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5240" y="1296587"/>
            <a:ext cx="1496150" cy="149615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Shape 145"/>
          <p:cNvSpPr/>
          <p:nvPr/>
        </p:nvSpPr>
        <p:spPr>
          <a:xfrm>
            <a:off x="86763" y="981766"/>
            <a:ext cx="4360200" cy="3673355"/>
          </a:xfrm>
          <a:prstGeom prst="ellips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46" name="Shape 146"/>
          <p:cNvCxnSpPr/>
          <p:nvPr/>
        </p:nvCxnSpPr>
        <p:spPr>
          <a:xfrm>
            <a:off x="4164458" y="2696025"/>
            <a:ext cx="1892400" cy="32400"/>
          </a:xfrm>
          <a:prstGeom prst="straightConnector1">
            <a:avLst/>
          </a:prstGeom>
          <a:noFill/>
          <a:ln w="114300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pic>
        <p:nvPicPr>
          <p:cNvPr id="147" name="Shape 147" descr="lunchbox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61369" y="1524000"/>
            <a:ext cx="2458115" cy="242812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8762E0-C59B-D63E-7A8B-D42B476FE34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title"/>
          </p:nvPr>
        </p:nvSpPr>
        <p:spPr>
          <a:xfrm>
            <a:off x="311700" y="865550"/>
            <a:ext cx="8520600" cy="3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buNone/>
            </a:pPr>
            <a:r>
              <a:rPr lang="en" sz="3600" b="1" dirty="0">
                <a:solidFill>
                  <a:srgbClr val="0070C0"/>
                </a:solidFill>
                <a:highlight>
                  <a:srgbClr val="FFFFFF"/>
                </a:highlight>
                <a:latin typeface="+mn-lt"/>
                <a:ea typeface="Englebert"/>
                <a:cs typeface="Englebert"/>
                <a:sym typeface="Englebert"/>
              </a:rPr>
              <a:t>REDUCE</a:t>
            </a:r>
            <a:r>
              <a:rPr lang="en" sz="3600" b="1" dirty="0">
                <a:solidFill>
                  <a:schemeClr val="tx1"/>
                </a:solidFill>
                <a:highlight>
                  <a:srgbClr val="FFFFFF"/>
                </a:highlight>
                <a:latin typeface="+mn-lt"/>
                <a:ea typeface="Englebert"/>
                <a:cs typeface="Englebert"/>
                <a:sym typeface="Englebert"/>
              </a:rPr>
              <a:t>: Decreasing the amount of </a:t>
            </a:r>
            <a:r>
              <a:rPr lang="en-US" sz="3600" b="1" dirty="0">
                <a:solidFill>
                  <a:schemeClr val="tx1"/>
                </a:solidFill>
                <a:highlight>
                  <a:srgbClr val="FFFFFF"/>
                </a:highlight>
                <a:latin typeface="+mn-lt"/>
                <a:ea typeface="Englebert"/>
                <a:cs typeface="Englebert"/>
                <a:sym typeface="Englebert"/>
              </a:rPr>
              <a:t>waste</a:t>
            </a:r>
            <a:r>
              <a:rPr lang="en" sz="3600" b="1" dirty="0">
                <a:solidFill>
                  <a:schemeClr val="tx1"/>
                </a:solidFill>
                <a:highlight>
                  <a:srgbClr val="FFFFFF"/>
                </a:highlight>
                <a:latin typeface="+mn-lt"/>
                <a:ea typeface="Englebert"/>
                <a:cs typeface="Englebert"/>
                <a:sym typeface="Englebert"/>
              </a:rPr>
              <a:t> we produce. </a:t>
            </a:r>
            <a:br>
              <a:rPr lang="en" sz="3600" b="1" dirty="0">
                <a:solidFill>
                  <a:schemeClr val="tx1"/>
                </a:solidFill>
                <a:highlight>
                  <a:srgbClr val="FFFFFF"/>
                </a:highlight>
                <a:latin typeface="+mn-lt"/>
                <a:ea typeface="Englebert"/>
                <a:cs typeface="Englebert"/>
                <a:sym typeface="Englebert"/>
              </a:rPr>
            </a:br>
            <a:endParaRPr sz="3600" b="1" dirty="0">
              <a:solidFill>
                <a:schemeClr val="tx1"/>
              </a:solidFill>
              <a:highlight>
                <a:srgbClr val="FFFFFF"/>
              </a:highlight>
              <a:latin typeface="+mn-lt"/>
              <a:ea typeface="Englebert"/>
              <a:cs typeface="Englebert"/>
              <a:sym typeface="Englebert"/>
            </a:endParaRPr>
          </a:p>
          <a:p>
            <a:pPr marL="0" lvl="0" indent="0" rtl="0">
              <a:buNone/>
            </a:pPr>
            <a:r>
              <a:rPr lang="en" sz="3600" b="1" dirty="0">
                <a:solidFill>
                  <a:srgbClr val="0070C0"/>
                </a:solidFill>
                <a:highlight>
                  <a:srgbClr val="FFFFFF"/>
                </a:highlight>
                <a:latin typeface="+mn-lt"/>
                <a:ea typeface="Englebert"/>
                <a:cs typeface="Englebert"/>
                <a:sym typeface="Englebert"/>
              </a:rPr>
              <a:t>REUSE</a:t>
            </a:r>
            <a:r>
              <a:rPr lang="en" sz="3600" b="1" dirty="0">
                <a:solidFill>
                  <a:schemeClr val="tx1"/>
                </a:solidFill>
                <a:highlight>
                  <a:srgbClr val="FFFFFF"/>
                </a:highlight>
                <a:latin typeface="+mn-lt"/>
                <a:ea typeface="Englebert"/>
                <a:cs typeface="Englebert"/>
                <a:sym typeface="Englebert"/>
              </a:rPr>
              <a:t>: Using items that can be used more than once to reduce the amount of waste produced.</a:t>
            </a:r>
            <a:endParaRPr sz="3600" b="1" dirty="0">
              <a:solidFill>
                <a:schemeClr val="tx1"/>
              </a:solidFill>
              <a:highlight>
                <a:srgbClr val="FFFFFF"/>
              </a:highlight>
              <a:latin typeface="+mn-lt"/>
              <a:ea typeface="Englebert"/>
              <a:cs typeface="Englebert"/>
              <a:sym typeface="Engleber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CCC185-2A66-E933-9966-4EB7A3F1373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title"/>
          </p:nvPr>
        </p:nvSpPr>
        <p:spPr>
          <a:xfrm>
            <a:off x="311700" y="712950"/>
            <a:ext cx="8520600" cy="3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4000" b="1" dirty="0">
                <a:solidFill>
                  <a:schemeClr val="tx1"/>
                </a:solidFill>
                <a:highlight>
                  <a:srgbClr val="FFFFFF"/>
                </a:highlight>
                <a:latin typeface="+mn-lt"/>
                <a:ea typeface="Englebert"/>
                <a:cs typeface="Englebert"/>
                <a:sym typeface="Englebert"/>
              </a:rPr>
              <a:t>With your group, think of other examples of reducing waste and reusing other materials instead.</a:t>
            </a:r>
            <a:endParaRPr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255525-E9DD-6FD2-0D91-7A61C403E5D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xfrm>
            <a:off x="311700" y="712950"/>
            <a:ext cx="8520600" cy="3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4000" b="1" dirty="0">
                <a:solidFill>
                  <a:schemeClr val="tx1"/>
                </a:solidFill>
                <a:highlight>
                  <a:srgbClr val="FFFFFF"/>
                </a:highlight>
                <a:latin typeface="+mn-lt"/>
                <a:ea typeface="Englebert"/>
                <a:cs typeface="Englebert"/>
                <a:sym typeface="Englebert"/>
              </a:rPr>
              <a:t>How does </a:t>
            </a:r>
            <a:r>
              <a:rPr lang="en" sz="4000" b="1" dirty="0">
                <a:solidFill>
                  <a:srgbClr val="0070C0"/>
                </a:solidFill>
                <a:highlight>
                  <a:srgbClr val="FFFFFF"/>
                </a:highlight>
                <a:latin typeface="+mn-lt"/>
                <a:ea typeface="Englebert"/>
                <a:cs typeface="Englebert"/>
                <a:sym typeface="Englebert"/>
              </a:rPr>
              <a:t>RETHINKING</a:t>
            </a:r>
            <a:r>
              <a:rPr lang="en" sz="4000" b="1" dirty="0">
                <a:solidFill>
                  <a:schemeClr val="tx1"/>
                </a:solidFill>
                <a:highlight>
                  <a:srgbClr val="FFFFFF"/>
                </a:highlight>
                <a:latin typeface="+mn-lt"/>
                <a:ea typeface="Englebert"/>
                <a:cs typeface="Englebert"/>
                <a:sym typeface="Englebert"/>
              </a:rPr>
              <a:t> your choices by </a:t>
            </a:r>
            <a:r>
              <a:rPr lang="en" sz="4000" b="1" dirty="0">
                <a:solidFill>
                  <a:srgbClr val="0070C0"/>
                </a:solidFill>
                <a:highlight>
                  <a:srgbClr val="FFFFFF"/>
                </a:highlight>
                <a:latin typeface="+mn-lt"/>
                <a:ea typeface="Englebert"/>
                <a:cs typeface="Englebert"/>
                <a:sym typeface="Englebert"/>
              </a:rPr>
              <a:t>REDUCING</a:t>
            </a:r>
            <a:r>
              <a:rPr lang="en" sz="4000" b="1" dirty="0">
                <a:solidFill>
                  <a:schemeClr val="tx1"/>
                </a:solidFill>
                <a:highlight>
                  <a:srgbClr val="FFFFFF"/>
                </a:highlight>
                <a:latin typeface="+mn-lt"/>
                <a:ea typeface="Englebert"/>
                <a:cs typeface="Englebert"/>
                <a:sym typeface="Englebert"/>
              </a:rPr>
              <a:t> and </a:t>
            </a:r>
            <a:r>
              <a:rPr lang="en" sz="4000" b="1" dirty="0">
                <a:solidFill>
                  <a:srgbClr val="0070C0"/>
                </a:solidFill>
                <a:highlight>
                  <a:srgbClr val="FFFFFF"/>
                </a:highlight>
                <a:latin typeface="+mn-lt"/>
                <a:ea typeface="Englebert"/>
                <a:cs typeface="Englebert"/>
                <a:sym typeface="Englebert"/>
              </a:rPr>
              <a:t>REUSING</a:t>
            </a:r>
            <a:r>
              <a:rPr lang="en" sz="4000" b="1" dirty="0">
                <a:solidFill>
                  <a:schemeClr val="tx1"/>
                </a:solidFill>
                <a:highlight>
                  <a:srgbClr val="FFFFFF"/>
                </a:highlight>
                <a:latin typeface="+mn-lt"/>
                <a:ea typeface="Englebert"/>
                <a:cs typeface="Englebert"/>
                <a:sym typeface="Englebert"/>
              </a:rPr>
              <a:t> items help to conserve of our planet?</a:t>
            </a:r>
            <a:endParaRPr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1E3ACE-046C-3911-9769-4A71D6A292E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A833AD-136C-FE84-A490-A807597071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2000"/>
          </a:blip>
          <a:stretch>
            <a:fillRect/>
          </a:stretch>
        </p:blipFill>
        <p:spPr>
          <a:xfrm>
            <a:off x="2133600" y="133350"/>
            <a:ext cx="4876800" cy="48768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7B86DAD-5116-BE0E-565A-8880EC871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736273"/>
            <a:ext cx="8520600" cy="256376"/>
          </a:xfrm>
        </p:spPr>
        <p:txBody>
          <a:bodyPr/>
          <a:lstStyle/>
          <a:p>
            <a:br>
              <a:rPr lang="en-US" sz="4400" b="1" dirty="0"/>
            </a:br>
            <a:r>
              <a:rPr lang="en-US" sz="4400" b="1" dirty="0"/>
              <a:t>Recycle</a:t>
            </a:r>
            <a:br>
              <a:rPr lang="en-US" sz="4400" b="1" dirty="0"/>
            </a:br>
            <a:br>
              <a:rPr lang="en-US" sz="4400" b="1" dirty="0"/>
            </a:br>
            <a:r>
              <a:rPr lang="en-US" sz="4400" b="1" dirty="0"/>
              <a:t>Rethink</a:t>
            </a:r>
            <a:br>
              <a:rPr lang="en-US" dirty="0"/>
            </a:br>
            <a:br>
              <a:rPr lang="en-US" dirty="0"/>
            </a:br>
            <a:endParaRPr lang="en-US" sz="4400" b="1" dirty="0">
              <a:solidFill>
                <a:schemeClr val="tx1"/>
              </a:solidFill>
            </a:endParaRPr>
          </a:p>
        </p:txBody>
      </p:sp>
      <p:pic>
        <p:nvPicPr>
          <p:cNvPr id="7" name="Graphic 6" descr="Recycle with solid fill">
            <a:extLst>
              <a:ext uri="{FF2B5EF4-FFF2-40B4-BE49-F238E27FC236}">
                <a16:creationId xmlns:a16="http://schemas.microsoft.com/office/drawing/2014/main" id="{A876749F-AF10-DDF1-5B12-6D86FFB85F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73682" y="2239308"/>
            <a:ext cx="796636" cy="79663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F9B42E-A231-4695-D3FE-E1859563917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399415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Shape 1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4075" y="794688"/>
            <a:ext cx="3554125" cy="355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Shape 1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3822" y="826700"/>
            <a:ext cx="3515078" cy="3522125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Shape 180"/>
          <p:cNvSpPr txBox="1"/>
          <p:nvPr/>
        </p:nvSpPr>
        <p:spPr>
          <a:xfrm>
            <a:off x="8586600" y="0"/>
            <a:ext cx="557400" cy="3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666666"/>
                </a:solidFill>
                <a:latin typeface="Englebert"/>
                <a:ea typeface="Englebert"/>
                <a:cs typeface="Englebert"/>
                <a:sym typeface="Englebert"/>
              </a:rPr>
              <a:t>S17</a:t>
            </a:r>
            <a:endParaRPr dirty="0">
              <a:solidFill>
                <a:srgbClr val="666666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A41CC0-797D-4486-D1A5-8E6E8F1DEE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>
            <a:spLocks noGrp="1"/>
          </p:cNvSpPr>
          <p:nvPr>
            <p:ph type="title"/>
          </p:nvPr>
        </p:nvSpPr>
        <p:spPr>
          <a:xfrm>
            <a:off x="3805810" y="205375"/>
            <a:ext cx="5298440" cy="8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latin typeface="+mn-lt"/>
                <a:ea typeface="Englebert"/>
                <a:cs typeface="Englebert"/>
                <a:sym typeface="Englebert"/>
              </a:rPr>
              <a:t>THE RECYCLING PROCESS</a:t>
            </a:r>
            <a:endParaRPr sz="3600" b="1" dirty="0">
              <a:latin typeface="+mn-lt"/>
              <a:ea typeface="Englebert"/>
              <a:cs typeface="Englebert"/>
              <a:sym typeface="Englebert"/>
            </a:endParaRPr>
          </a:p>
        </p:txBody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 rot="-5400000">
            <a:off x="-1135725" y="2845625"/>
            <a:ext cx="3999900" cy="34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 dirty="0"/>
              <a:t>http://www.creativegraphs.net/plastic-bottle-to-eco-fashion-facts.html</a:t>
            </a:r>
            <a:endParaRPr sz="600" dirty="0"/>
          </a:p>
        </p:txBody>
      </p:sp>
      <p:sp>
        <p:nvSpPr>
          <p:cNvPr id="187" name="Shape 187"/>
          <p:cNvSpPr txBox="1">
            <a:spLocks noGrp="1"/>
          </p:cNvSpPr>
          <p:nvPr>
            <p:ph type="body" idx="2"/>
          </p:nvPr>
        </p:nvSpPr>
        <p:spPr>
          <a:xfrm>
            <a:off x="5104350" y="4827725"/>
            <a:ext cx="3999900" cy="34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600" dirty="0"/>
              <a:t>http://recycledfiberapparel.blogspot.com/2009/02/econscious-soda-bottle-recycling.html</a:t>
            </a:r>
            <a:endParaRPr sz="600" dirty="0"/>
          </a:p>
        </p:txBody>
      </p:sp>
      <p:pic>
        <p:nvPicPr>
          <p:cNvPr id="188" name="Shape 188" descr="bottle to bag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0090" y="1814945"/>
            <a:ext cx="2554759" cy="2943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Shape 1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6350" y="101825"/>
            <a:ext cx="2869459" cy="49398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C72FFB-3ED9-8B55-4103-051B88DD5A3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>
            <a:spLocks noGrp="1"/>
          </p:cNvSpPr>
          <p:nvPr>
            <p:ph type="title"/>
          </p:nvPr>
        </p:nvSpPr>
        <p:spPr>
          <a:xfrm>
            <a:off x="311700" y="712950"/>
            <a:ext cx="8520600" cy="3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4000" b="1" dirty="0">
                <a:solidFill>
                  <a:schemeClr val="tx1"/>
                </a:solidFill>
                <a:highlight>
                  <a:srgbClr val="FFFFFF"/>
                </a:highlight>
                <a:latin typeface="+mn-lt"/>
                <a:ea typeface="Englebert"/>
                <a:cs typeface="Englebert"/>
                <a:sym typeface="Englebert"/>
              </a:rPr>
              <a:t>How does </a:t>
            </a:r>
            <a:r>
              <a:rPr lang="en" sz="4000" b="1" dirty="0">
                <a:solidFill>
                  <a:srgbClr val="0070C0"/>
                </a:solidFill>
                <a:highlight>
                  <a:srgbClr val="FFFFFF"/>
                </a:highlight>
                <a:latin typeface="+mn-lt"/>
                <a:ea typeface="Englebert"/>
                <a:cs typeface="Englebert"/>
                <a:sym typeface="Englebert"/>
              </a:rPr>
              <a:t>RECYCLING</a:t>
            </a:r>
            <a:r>
              <a:rPr lang="en" sz="4000" b="1" dirty="0">
                <a:solidFill>
                  <a:schemeClr val="tx1"/>
                </a:solidFill>
                <a:highlight>
                  <a:srgbClr val="FFFFFF"/>
                </a:highlight>
                <a:latin typeface="+mn-lt"/>
                <a:ea typeface="Englebert"/>
                <a:cs typeface="Englebert"/>
                <a:sym typeface="Englebert"/>
              </a:rPr>
              <a:t> items help conserve our planet?</a:t>
            </a:r>
            <a:endParaRPr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2ABE09-8DBD-AFB1-8404-161FFC0C0C1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body" idx="2"/>
          </p:nvPr>
        </p:nvSpPr>
        <p:spPr>
          <a:xfrm>
            <a:off x="510436" y="497947"/>
            <a:ext cx="8123128" cy="106154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4000" b="1" dirty="0">
                <a:solidFill>
                  <a:schemeClr val="dk1"/>
                </a:solidFill>
                <a:latin typeface="Arial" panose="020B0604020202020204" pitchFamily="34" charset="0"/>
                <a:ea typeface="Englebert"/>
                <a:cs typeface="Arial" panose="020B0604020202020204" pitchFamily="34" charset="0"/>
                <a:sym typeface="Englebert"/>
              </a:rPr>
              <a:t>What do you do if you’re thirsty?</a:t>
            </a:r>
            <a:endParaRPr sz="4000" b="1" dirty="0">
              <a:solidFill>
                <a:schemeClr val="dk1"/>
              </a:solidFill>
              <a:latin typeface="Arial" panose="020B0604020202020204" pitchFamily="34" charset="0"/>
              <a:ea typeface="Englebert"/>
              <a:cs typeface="Arial" panose="020B0604020202020204" pitchFamily="34" charset="0"/>
              <a:sym typeface="Engleber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797D5B-9564-479C-4783-FD6DC1FDB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0719" y="1687070"/>
            <a:ext cx="4282562" cy="240894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D9860F-2E7A-4B05-079C-078FD1A4A34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title"/>
          </p:nvPr>
        </p:nvSpPr>
        <p:spPr>
          <a:xfrm>
            <a:off x="311700" y="865550"/>
            <a:ext cx="8520600" cy="3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4000" b="1" dirty="0">
                <a:solidFill>
                  <a:srgbClr val="0070C0"/>
                </a:solidFill>
                <a:highlight>
                  <a:srgbClr val="FFFFFF"/>
                </a:highlight>
                <a:latin typeface="+mn-lt"/>
                <a:ea typeface="Englebert"/>
                <a:cs typeface="Englebert"/>
                <a:sym typeface="Englebert"/>
              </a:rPr>
              <a:t>RECYCLE</a:t>
            </a:r>
            <a:r>
              <a:rPr lang="en" sz="4000" b="1" dirty="0">
                <a:solidFill>
                  <a:schemeClr val="tx1"/>
                </a:solidFill>
                <a:highlight>
                  <a:srgbClr val="FFFFFF"/>
                </a:highlight>
                <a:latin typeface="+mn-lt"/>
                <a:ea typeface="Englebert"/>
                <a:cs typeface="Englebert"/>
                <a:sym typeface="Englebert"/>
              </a:rPr>
              <a:t>: The process of collecting and processing materials that would otherwise be thrown away as </a:t>
            </a:r>
            <a:r>
              <a:rPr lang="en-US" sz="4000" b="1" dirty="0">
                <a:solidFill>
                  <a:schemeClr val="tx1"/>
                </a:solidFill>
                <a:highlight>
                  <a:srgbClr val="FFFFFF"/>
                </a:highlight>
                <a:latin typeface="+mn-lt"/>
                <a:ea typeface="Englebert"/>
                <a:cs typeface="Englebert"/>
                <a:sym typeface="Englebert"/>
              </a:rPr>
              <a:t>waste</a:t>
            </a:r>
            <a:r>
              <a:rPr lang="en" sz="4000" b="1" dirty="0">
                <a:solidFill>
                  <a:schemeClr val="tx1"/>
                </a:solidFill>
                <a:highlight>
                  <a:srgbClr val="FFFFFF"/>
                </a:highlight>
                <a:latin typeface="+mn-lt"/>
                <a:ea typeface="Englebert"/>
                <a:cs typeface="Englebert"/>
                <a:sym typeface="Englebert"/>
              </a:rPr>
              <a:t> and turning them into new products</a:t>
            </a:r>
            <a:r>
              <a:rPr lang="en" sz="4000" dirty="0">
                <a:solidFill>
                  <a:schemeClr val="tx1"/>
                </a:solidFill>
                <a:highlight>
                  <a:srgbClr val="FFFFFF"/>
                </a:highlight>
                <a:latin typeface="+mn-lt"/>
                <a:ea typeface="Englebert"/>
                <a:cs typeface="Englebert"/>
                <a:sym typeface="Englebert"/>
              </a:rPr>
              <a:t>.</a:t>
            </a:r>
            <a:endParaRPr sz="4000" b="1" dirty="0">
              <a:solidFill>
                <a:schemeClr val="tx1"/>
              </a:solidFill>
              <a:highlight>
                <a:srgbClr val="FFFFFF"/>
              </a:highlight>
              <a:latin typeface="+mn-lt"/>
              <a:ea typeface="Englebert"/>
              <a:cs typeface="Englebert"/>
              <a:sym typeface="Engleber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C2DBEB-9BF2-1DD4-5704-32FCEBF3F41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>
            <a:spLocks noGrp="1"/>
          </p:cNvSpPr>
          <p:nvPr>
            <p:ph type="title"/>
          </p:nvPr>
        </p:nvSpPr>
        <p:spPr>
          <a:xfrm>
            <a:off x="311700" y="136925"/>
            <a:ext cx="8520600" cy="8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latin typeface="+mn-lt"/>
                <a:ea typeface="Englebert"/>
                <a:cs typeface="Englebert"/>
                <a:sym typeface="Englebert"/>
              </a:rPr>
              <a:t>What is your action plan?</a:t>
            </a:r>
            <a:endParaRPr sz="4000" b="1" dirty="0">
              <a:latin typeface="+mn-lt"/>
              <a:ea typeface="Englebert"/>
              <a:cs typeface="Englebert"/>
              <a:sym typeface="Englebert"/>
            </a:endParaRPr>
          </a:p>
        </p:txBody>
      </p:sp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166250" y="938850"/>
            <a:ext cx="8792100" cy="40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nglebert"/>
              <a:buAutoNum type="arabicParenR"/>
            </a:pPr>
            <a:r>
              <a:rPr lang="en" sz="2400" b="1" dirty="0">
                <a:solidFill>
                  <a:schemeClr val="tx1"/>
                </a:solidFill>
                <a:highlight>
                  <a:srgbClr val="FFFFFF"/>
                </a:highlight>
                <a:latin typeface="+mn-lt"/>
                <a:ea typeface="Englebert"/>
                <a:cs typeface="Englebert"/>
                <a:sym typeface="Englebert"/>
              </a:rPr>
              <a:t>How would you start reducing your waste production at home? At school? In your community or city?</a:t>
            </a:r>
            <a:br>
              <a:rPr lang="en" sz="2400" b="1" dirty="0">
                <a:solidFill>
                  <a:schemeClr val="tx1"/>
                </a:solidFill>
                <a:highlight>
                  <a:srgbClr val="FFFFFF"/>
                </a:highlight>
                <a:latin typeface="+mn-lt"/>
                <a:ea typeface="Englebert"/>
                <a:cs typeface="Englebert"/>
                <a:sym typeface="Englebert"/>
              </a:rPr>
            </a:br>
            <a:endParaRPr sz="2400" b="1" dirty="0">
              <a:solidFill>
                <a:schemeClr val="tx1"/>
              </a:solidFill>
              <a:highlight>
                <a:srgbClr val="FFFFFF"/>
              </a:highlight>
              <a:latin typeface="+mn-lt"/>
              <a:ea typeface="Englebert"/>
              <a:cs typeface="Englebert"/>
              <a:sym typeface="Englebert"/>
            </a:endParaRPr>
          </a:p>
          <a:p>
            <a:pPr marL="457200" lvl="0" indent="-4191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nglebert"/>
              <a:buAutoNum type="arabicParenR"/>
            </a:pPr>
            <a:r>
              <a:rPr lang="en" sz="2400" b="1" dirty="0">
                <a:solidFill>
                  <a:schemeClr val="tx1"/>
                </a:solidFill>
                <a:highlight>
                  <a:srgbClr val="FFFFFF"/>
                </a:highlight>
                <a:latin typeface="+mn-lt"/>
                <a:ea typeface="Englebert"/>
                <a:cs typeface="Englebert"/>
                <a:sym typeface="Englebert"/>
              </a:rPr>
              <a:t>How would you start reusing materials at home so you don’t add to waste? At school? In your community or city?</a:t>
            </a:r>
            <a:br>
              <a:rPr lang="en" sz="2400" b="1" dirty="0">
                <a:solidFill>
                  <a:schemeClr val="tx1"/>
                </a:solidFill>
                <a:highlight>
                  <a:srgbClr val="FFFFFF"/>
                </a:highlight>
                <a:latin typeface="+mn-lt"/>
                <a:ea typeface="Englebert"/>
                <a:cs typeface="Englebert"/>
                <a:sym typeface="Englebert"/>
              </a:rPr>
            </a:br>
            <a:endParaRPr sz="2400" b="1" dirty="0">
              <a:solidFill>
                <a:schemeClr val="tx1"/>
              </a:solidFill>
              <a:highlight>
                <a:srgbClr val="FFFFFF"/>
              </a:highlight>
              <a:latin typeface="+mn-lt"/>
              <a:ea typeface="Englebert"/>
              <a:cs typeface="Englebert"/>
              <a:sym typeface="Englebert"/>
            </a:endParaRPr>
          </a:p>
          <a:p>
            <a:pPr marL="457200" lvl="0" indent="-4191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nglebert"/>
              <a:buAutoNum type="arabicParenR"/>
            </a:pPr>
            <a:r>
              <a:rPr lang="en" sz="2400" b="1" dirty="0">
                <a:solidFill>
                  <a:schemeClr val="tx1"/>
                </a:solidFill>
                <a:highlight>
                  <a:srgbClr val="FFFFFF"/>
                </a:highlight>
                <a:latin typeface="+mn-lt"/>
                <a:ea typeface="Englebert"/>
                <a:cs typeface="Englebert"/>
                <a:sym typeface="Englebert"/>
              </a:rPr>
              <a:t>Make a list of items that you can start recycling at home. At school? In your community or city?</a:t>
            </a:r>
            <a:endParaRPr sz="2400" b="1" dirty="0">
              <a:solidFill>
                <a:schemeClr val="tx1"/>
              </a:solidFill>
              <a:highlight>
                <a:srgbClr val="FFFFFF"/>
              </a:highlight>
              <a:latin typeface="+mn-lt"/>
              <a:ea typeface="Englebert"/>
              <a:cs typeface="Englebert"/>
              <a:sym typeface="Engleber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BC35D6-23DB-EF3F-1242-F9CAEC5C556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>
            <a:spLocks noGrp="1"/>
          </p:cNvSpPr>
          <p:nvPr>
            <p:ph type="title"/>
          </p:nvPr>
        </p:nvSpPr>
        <p:spPr>
          <a:xfrm>
            <a:off x="311700" y="712950"/>
            <a:ext cx="8520600" cy="3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4000" b="1" dirty="0">
                <a:solidFill>
                  <a:schemeClr val="tx1"/>
                </a:solidFill>
                <a:highlight>
                  <a:srgbClr val="FFFFFF"/>
                </a:highlight>
                <a:latin typeface="+mn-lt"/>
                <a:ea typeface="Englebert"/>
                <a:cs typeface="Englebert"/>
                <a:sym typeface="Englebert"/>
              </a:rPr>
              <a:t>How does </a:t>
            </a:r>
            <a:r>
              <a:rPr lang="en" sz="4000" b="1" dirty="0">
                <a:solidFill>
                  <a:srgbClr val="0070C0"/>
                </a:solidFill>
                <a:highlight>
                  <a:srgbClr val="FFFFFF"/>
                </a:highlight>
                <a:latin typeface="+mn-lt"/>
                <a:ea typeface="Englebert"/>
                <a:cs typeface="Englebert"/>
                <a:sym typeface="Englebert"/>
              </a:rPr>
              <a:t>RETHINKING</a:t>
            </a:r>
            <a:r>
              <a:rPr lang="en" sz="4000" b="1" dirty="0">
                <a:solidFill>
                  <a:schemeClr val="tx1"/>
                </a:solidFill>
                <a:highlight>
                  <a:srgbClr val="FFFFFF"/>
                </a:highlight>
                <a:latin typeface="+mn-lt"/>
                <a:ea typeface="Englebert"/>
                <a:cs typeface="Englebert"/>
                <a:sym typeface="Englebert"/>
              </a:rPr>
              <a:t> your choices by </a:t>
            </a:r>
            <a:r>
              <a:rPr lang="en" sz="4000" b="1" dirty="0">
                <a:solidFill>
                  <a:srgbClr val="0070C0"/>
                </a:solidFill>
                <a:highlight>
                  <a:srgbClr val="FFFFFF"/>
                </a:highlight>
                <a:latin typeface="+mn-lt"/>
                <a:ea typeface="Englebert"/>
                <a:cs typeface="Englebert"/>
                <a:sym typeface="Englebert"/>
              </a:rPr>
              <a:t>REDUCING</a:t>
            </a:r>
            <a:r>
              <a:rPr lang="en" sz="4000" b="1" dirty="0">
                <a:solidFill>
                  <a:schemeClr val="tx1"/>
                </a:solidFill>
                <a:highlight>
                  <a:srgbClr val="FFFFFF"/>
                </a:highlight>
                <a:latin typeface="+mn-lt"/>
                <a:ea typeface="Englebert"/>
                <a:cs typeface="Englebert"/>
                <a:sym typeface="Englebert"/>
              </a:rPr>
              <a:t>, </a:t>
            </a:r>
            <a:r>
              <a:rPr lang="en" sz="4000" b="1" dirty="0">
                <a:solidFill>
                  <a:srgbClr val="0070C0"/>
                </a:solidFill>
                <a:highlight>
                  <a:srgbClr val="FFFFFF"/>
                </a:highlight>
                <a:latin typeface="+mn-lt"/>
                <a:ea typeface="Englebert"/>
                <a:cs typeface="Englebert"/>
                <a:sym typeface="Englebert"/>
              </a:rPr>
              <a:t>REUSING</a:t>
            </a:r>
            <a:r>
              <a:rPr lang="en" sz="4000" b="1" dirty="0">
                <a:solidFill>
                  <a:schemeClr val="tx1"/>
                </a:solidFill>
                <a:highlight>
                  <a:srgbClr val="FFFFFF"/>
                </a:highlight>
                <a:latin typeface="+mn-lt"/>
                <a:ea typeface="Englebert"/>
                <a:cs typeface="Englebert"/>
                <a:sym typeface="Englebert"/>
              </a:rPr>
              <a:t> and </a:t>
            </a:r>
            <a:r>
              <a:rPr lang="en" sz="4000" b="1" dirty="0">
                <a:solidFill>
                  <a:srgbClr val="0070C0"/>
                </a:solidFill>
                <a:highlight>
                  <a:srgbClr val="FFFFFF"/>
                </a:highlight>
                <a:latin typeface="+mn-lt"/>
                <a:ea typeface="Englebert"/>
                <a:cs typeface="Englebert"/>
                <a:sym typeface="Englebert"/>
              </a:rPr>
              <a:t>RECYCLING</a:t>
            </a:r>
            <a:r>
              <a:rPr lang="en" sz="4000" b="1" dirty="0">
                <a:solidFill>
                  <a:schemeClr val="tx1"/>
                </a:solidFill>
                <a:highlight>
                  <a:srgbClr val="FFFFFF"/>
                </a:highlight>
                <a:latin typeface="+mn-lt"/>
                <a:ea typeface="Englebert"/>
                <a:cs typeface="Englebert"/>
                <a:sym typeface="Englebert"/>
              </a:rPr>
              <a:t> items help conserve our planet?</a:t>
            </a:r>
            <a:endParaRPr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E14C3E-F233-275D-71EE-AC715F50A8B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>
            <a:spLocks noGrp="1"/>
          </p:cNvSpPr>
          <p:nvPr>
            <p:ph type="title"/>
          </p:nvPr>
        </p:nvSpPr>
        <p:spPr>
          <a:xfrm>
            <a:off x="419121" y="1235154"/>
            <a:ext cx="4459766" cy="145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000" b="1" dirty="0">
                <a:latin typeface="+mj-lt"/>
                <a:ea typeface="Englebert"/>
                <a:cs typeface="Englebert"/>
                <a:sym typeface="Englebert"/>
              </a:rPr>
              <a:t>What happens to </a:t>
            </a:r>
            <a:br>
              <a:rPr lang="en" sz="4000" b="1" dirty="0">
                <a:latin typeface="+mj-lt"/>
                <a:ea typeface="Englebert"/>
                <a:cs typeface="Englebert"/>
                <a:sym typeface="Englebert"/>
              </a:rPr>
            </a:br>
            <a:r>
              <a:rPr lang="en" sz="4000" b="1" dirty="0">
                <a:latin typeface="+mj-lt"/>
                <a:ea typeface="Englebert"/>
                <a:cs typeface="Englebert"/>
                <a:sym typeface="Englebert"/>
              </a:rPr>
              <a:t>the empty bottles?</a:t>
            </a:r>
            <a:endParaRPr sz="1400" dirty="0">
              <a:solidFill>
                <a:schemeClr val="dk2"/>
              </a:solidFill>
              <a:latin typeface="+mj-lt"/>
            </a:endParaRPr>
          </a:p>
          <a:p>
            <a:pPr marL="0" lvl="0" indent="0" algn="ctr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EAF96F-15AF-778C-0C0E-99CFDE1BD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6660" y="576310"/>
            <a:ext cx="2660792" cy="399087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C6DBF2-1293-A336-0003-75A0F4ED228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>
            <a:spLocks noGrp="1"/>
          </p:cNvSpPr>
          <p:nvPr>
            <p:ph type="title"/>
          </p:nvPr>
        </p:nvSpPr>
        <p:spPr>
          <a:xfrm>
            <a:off x="230281" y="279552"/>
            <a:ext cx="8520600" cy="1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000" b="1" dirty="0">
                <a:latin typeface="Arial" panose="020B0604020202020204" pitchFamily="34" charset="0"/>
                <a:ea typeface="Englebert"/>
                <a:cs typeface="Arial" panose="020B0604020202020204" pitchFamily="34" charset="0"/>
                <a:sym typeface="Englebert"/>
              </a:rPr>
              <a:t>What do you think now?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67B24D-3D5D-5BF9-3633-43BADCC51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066" y="1708300"/>
            <a:ext cx="3731704" cy="24860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F920BE-ED9B-0016-27BE-8881D6A37C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819"/>
          <a:stretch/>
        </p:blipFill>
        <p:spPr>
          <a:xfrm>
            <a:off x="4221271" y="1708300"/>
            <a:ext cx="4567188" cy="2496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3017A1-E630-EEF1-14A5-02892D97161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>
            <a:spLocks noGrp="1"/>
          </p:cNvSpPr>
          <p:nvPr>
            <p:ph type="title"/>
          </p:nvPr>
        </p:nvSpPr>
        <p:spPr>
          <a:xfrm>
            <a:off x="738673" y="438762"/>
            <a:ext cx="7666653" cy="3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en" sz="4000" b="1" dirty="0">
                <a:solidFill>
                  <a:schemeClr val="tx1"/>
                </a:solidFill>
                <a:highlight>
                  <a:srgbClr val="FFFFFF"/>
                </a:highlight>
                <a:latin typeface="Englebert"/>
                <a:ea typeface="Englebert"/>
                <a:cs typeface="Englebert"/>
                <a:sym typeface="Englebert"/>
              </a:rPr>
            </a:br>
            <a:r>
              <a:rPr lang="en" sz="4000" b="1" dirty="0">
                <a:solidFill>
                  <a:schemeClr val="tx1"/>
                </a:solidFill>
                <a:highlight>
                  <a:srgbClr val="FFFFFF"/>
                </a:highlight>
                <a:latin typeface="+mn-lt"/>
                <a:ea typeface="Englebert"/>
                <a:cs typeface="Englebert"/>
                <a:sym typeface="Englebert"/>
              </a:rPr>
              <a:t>What do you think happens to    other </a:t>
            </a:r>
            <a:r>
              <a:rPr lang="en-US" sz="4000" b="1" dirty="0">
                <a:solidFill>
                  <a:schemeClr val="tx1"/>
                </a:solidFill>
                <a:highlight>
                  <a:srgbClr val="FFFFFF"/>
                </a:highlight>
                <a:latin typeface="+mn-lt"/>
                <a:ea typeface="Englebert"/>
                <a:cs typeface="Englebert"/>
                <a:sym typeface="Englebert"/>
              </a:rPr>
              <a:t>waste</a:t>
            </a:r>
            <a:r>
              <a:rPr lang="en" sz="4000" b="1" dirty="0">
                <a:solidFill>
                  <a:schemeClr val="tx1"/>
                </a:solidFill>
                <a:highlight>
                  <a:srgbClr val="FFFFFF"/>
                </a:highlight>
                <a:latin typeface="+mn-lt"/>
                <a:ea typeface="Englebert"/>
                <a:cs typeface="Englebert"/>
                <a:sym typeface="Englebert"/>
              </a:rPr>
              <a:t>?</a:t>
            </a:r>
            <a:br>
              <a:rPr lang="en" sz="4000" b="1" dirty="0">
                <a:solidFill>
                  <a:schemeClr val="tx1"/>
                </a:solidFill>
                <a:highlight>
                  <a:srgbClr val="FFFFFF"/>
                </a:highlight>
                <a:latin typeface="+mn-lt"/>
                <a:ea typeface="Englebert"/>
                <a:cs typeface="Englebert"/>
                <a:sym typeface="Englebert"/>
              </a:rPr>
            </a:br>
            <a:br>
              <a:rPr lang="en" sz="1200" b="1" dirty="0">
                <a:solidFill>
                  <a:schemeClr val="tx1"/>
                </a:solidFill>
                <a:highlight>
                  <a:srgbClr val="FFFFFF"/>
                </a:highlight>
                <a:latin typeface="+mn-lt"/>
                <a:ea typeface="Englebert"/>
                <a:cs typeface="Englebert"/>
                <a:sym typeface="Englebert"/>
              </a:rPr>
            </a:br>
            <a:br>
              <a:rPr lang="en" sz="1600" b="1" dirty="0">
                <a:solidFill>
                  <a:schemeClr val="tx1"/>
                </a:solidFill>
                <a:highlight>
                  <a:srgbClr val="FFFFFF"/>
                </a:highlight>
                <a:latin typeface="+mn-lt"/>
                <a:ea typeface="Englebert"/>
                <a:cs typeface="Englebert"/>
                <a:sym typeface="Englebert"/>
              </a:rPr>
            </a:br>
            <a:r>
              <a:rPr lang="en" sz="4000" b="1" dirty="0">
                <a:solidFill>
                  <a:schemeClr val="tx1"/>
                </a:solidFill>
                <a:highlight>
                  <a:srgbClr val="FFFFFF"/>
                </a:highlight>
                <a:latin typeface="+mn-lt"/>
                <a:ea typeface="Englebert"/>
                <a:cs typeface="Englebert"/>
                <a:sym typeface="Englebert"/>
              </a:rPr>
              <a:t>What do you think we do with all the </a:t>
            </a:r>
            <a:r>
              <a:rPr lang="en-US" sz="4000" b="1" dirty="0">
                <a:solidFill>
                  <a:schemeClr val="tx1"/>
                </a:solidFill>
                <a:highlight>
                  <a:srgbClr val="FFFFFF"/>
                </a:highlight>
                <a:latin typeface="+mn-lt"/>
                <a:ea typeface="Englebert"/>
                <a:cs typeface="Englebert"/>
                <a:sym typeface="Englebert"/>
              </a:rPr>
              <a:t>waste</a:t>
            </a:r>
            <a:r>
              <a:rPr lang="en" sz="4000" b="1" dirty="0">
                <a:solidFill>
                  <a:schemeClr val="tx1"/>
                </a:solidFill>
                <a:highlight>
                  <a:srgbClr val="FFFFFF"/>
                </a:highlight>
                <a:latin typeface="+mn-lt"/>
                <a:ea typeface="Englebert"/>
                <a:cs typeface="Englebert"/>
                <a:sym typeface="Englebert"/>
              </a:rPr>
              <a:t> humans make?</a:t>
            </a:r>
            <a:endParaRPr sz="4000" b="1" dirty="0">
              <a:solidFill>
                <a:schemeClr val="tx1"/>
              </a:solidFill>
              <a:highlight>
                <a:srgbClr val="FFFFFF"/>
              </a:highlight>
              <a:latin typeface="+mn-lt"/>
              <a:ea typeface="Englebert"/>
              <a:cs typeface="Englebert"/>
              <a:sym typeface="Engleber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57B8BE-9E35-20F7-6769-F7560C514BE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/>
          <p:nvPr/>
        </p:nvSpPr>
        <p:spPr>
          <a:xfrm>
            <a:off x="786550" y="3137350"/>
            <a:ext cx="1201800" cy="6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387748-379C-D355-DB65-483E8C415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687" y="757825"/>
            <a:ext cx="4204313" cy="31520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93416F-7412-6975-E906-9227569955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1712" y="757825"/>
            <a:ext cx="4133588" cy="310019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3DA133-6256-82F3-3145-6D935BBE548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291649" y="372800"/>
            <a:ext cx="4543398" cy="43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600" b="1" dirty="0">
              <a:solidFill>
                <a:srgbClr val="000000"/>
              </a:solidFill>
              <a:latin typeface="Englebert"/>
              <a:ea typeface="Englebert"/>
              <a:cs typeface="Englebert"/>
              <a:sym typeface="Englebert"/>
            </a:endParaRPr>
          </a:p>
          <a:p>
            <a:pPr marL="0" lvl="0" indent="0">
              <a:spcBef>
                <a:spcPts val="600"/>
              </a:spcBef>
              <a:spcAft>
                <a:spcPts val="600"/>
              </a:spcAft>
              <a:buNone/>
            </a:pPr>
            <a:endParaRPr lang="en" sz="4000" b="1" dirty="0">
              <a:solidFill>
                <a:srgbClr val="000000"/>
              </a:solidFill>
              <a:latin typeface="+mn-lt"/>
              <a:ea typeface="Englebert"/>
              <a:cs typeface="Englebert"/>
              <a:sym typeface="Englebert"/>
            </a:endParaRPr>
          </a:p>
          <a:p>
            <a:pPr marL="0" lv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" sz="4000" b="1" dirty="0">
                <a:solidFill>
                  <a:srgbClr val="000000"/>
                </a:solidFill>
                <a:latin typeface="+mn-lt"/>
                <a:ea typeface="Englebert"/>
                <a:cs typeface="Englebert"/>
                <a:sym typeface="Englebert"/>
              </a:rPr>
              <a:t>What is this?</a:t>
            </a:r>
            <a:endParaRPr sz="4000" b="1" dirty="0">
              <a:solidFill>
                <a:srgbClr val="000000"/>
              </a:solidFill>
              <a:latin typeface="+mn-lt"/>
              <a:ea typeface="Englebert"/>
              <a:cs typeface="Englebert"/>
              <a:sym typeface="Englebert"/>
            </a:endParaRPr>
          </a:p>
          <a:p>
            <a:pPr marL="0" lvl="0" indent="0">
              <a:spcBef>
                <a:spcPts val="600"/>
              </a:spcBef>
              <a:spcAft>
                <a:spcPts val="600"/>
              </a:spcAft>
              <a:buNone/>
            </a:pPr>
            <a:endParaRPr sz="600" b="1" dirty="0">
              <a:solidFill>
                <a:srgbClr val="000000"/>
              </a:solidFill>
              <a:latin typeface="+mn-lt"/>
              <a:ea typeface="Englebert"/>
              <a:cs typeface="Englebert"/>
              <a:sym typeface="Englebert"/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lang="en" sz="4000" b="1" dirty="0">
                <a:solidFill>
                  <a:srgbClr val="000000"/>
                </a:solidFill>
                <a:latin typeface="+mn-lt"/>
                <a:ea typeface="Englebert"/>
                <a:cs typeface="Englebert"/>
                <a:sym typeface="Englebert"/>
              </a:rPr>
              <a:t>What is the name of our planet?</a:t>
            </a:r>
            <a:endParaRPr sz="4000" b="1" dirty="0">
              <a:solidFill>
                <a:srgbClr val="000000"/>
              </a:solidFill>
              <a:latin typeface="+mn-lt"/>
              <a:ea typeface="Englebert"/>
              <a:cs typeface="Englebert"/>
              <a:sym typeface="Engleber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E64B10-CEC0-C393-3C9D-25F05C238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3628" y="651977"/>
            <a:ext cx="4118723" cy="411872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C9204E-43F7-24B1-0A3E-0454893C9A4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3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4000" b="1" dirty="0">
                <a:solidFill>
                  <a:srgbClr val="0070C0"/>
                </a:solidFill>
                <a:highlight>
                  <a:srgbClr val="FFFFFF"/>
                </a:highlight>
                <a:latin typeface="+mn-lt"/>
                <a:ea typeface="Englebert"/>
                <a:cs typeface="Englebert"/>
                <a:sym typeface="Englebert"/>
              </a:rPr>
              <a:t>CONSERVATION</a:t>
            </a:r>
            <a:r>
              <a:rPr lang="en" sz="4000" b="1" dirty="0">
                <a:solidFill>
                  <a:schemeClr val="tx1"/>
                </a:solidFill>
                <a:highlight>
                  <a:srgbClr val="FFFFFF"/>
                </a:highlight>
                <a:latin typeface="+mn-lt"/>
                <a:ea typeface="Englebert"/>
                <a:cs typeface="Englebert"/>
                <a:sym typeface="Englebert"/>
              </a:rPr>
              <a:t>: Protecting our planet by decreasing the amount of </a:t>
            </a:r>
            <a:r>
              <a:rPr lang="en-US" sz="4000" b="1" dirty="0">
                <a:solidFill>
                  <a:schemeClr val="tx1"/>
                </a:solidFill>
                <a:highlight>
                  <a:srgbClr val="FFFFFF"/>
                </a:highlight>
                <a:latin typeface="+mn-lt"/>
                <a:ea typeface="Englebert"/>
                <a:cs typeface="Englebert"/>
                <a:sym typeface="Englebert"/>
              </a:rPr>
              <a:t>waste</a:t>
            </a:r>
            <a:r>
              <a:rPr lang="en" sz="4000" b="1" dirty="0">
                <a:solidFill>
                  <a:schemeClr val="tx1"/>
                </a:solidFill>
                <a:highlight>
                  <a:srgbClr val="FFFFFF"/>
                </a:highlight>
                <a:latin typeface="+mn-lt"/>
                <a:ea typeface="Englebert"/>
                <a:cs typeface="Englebert"/>
                <a:sym typeface="Englebert"/>
              </a:rPr>
              <a:t> produced by humans. </a:t>
            </a:r>
            <a:endParaRPr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614A9C-2FA7-3B71-7F78-C01A0CE433F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3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4000" b="1" dirty="0">
                <a:solidFill>
                  <a:schemeClr val="tx1"/>
                </a:solidFill>
                <a:highlight>
                  <a:srgbClr val="FFFFFF"/>
                </a:highlight>
                <a:latin typeface="+mn-lt"/>
                <a:ea typeface="Englebert"/>
                <a:cs typeface="Englebert"/>
                <a:sym typeface="Englebert"/>
              </a:rPr>
              <a:t>Why is it important that we </a:t>
            </a:r>
            <a:r>
              <a:rPr lang="en" sz="4000" b="1" dirty="0">
                <a:solidFill>
                  <a:srgbClr val="0070C0"/>
                </a:solidFill>
                <a:highlight>
                  <a:srgbClr val="FFFFFF"/>
                </a:highlight>
                <a:latin typeface="+mn-lt"/>
                <a:ea typeface="Englebert"/>
                <a:cs typeface="Englebert"/>
                <a:sym typeface="Englebert"/>
              </a:rPr>
              <a:t>PROTECT</a:t>
            </a:r>
            <a:r>
              <a:rPr lang="en" sz="4000" b="1" dirty="0">
                <a:solidFill>
                  <a:schemeClr val="tx1"/>
                </a:solidFill>
                <a:highlight>
                  <a:srgbClr val="FFFFFF"/>
                </a:highlight>
                <a:latin typeface="+mn-lt"/>
                <a:ea typeface="Englebert"/>
                <a:cs typeface="Englebert"/>
                <a:sym typeface="Englebert"/>
              </a:rPr>
              <a:t> and </a:t>
            </a:r>
            <a:r>
              <a:rPr lang="en" sz="4000" b="1" dirty="0">
                <a:solidFill>
                  <a:srgbClr val="0070C0"/>
                </a:solidFill>
                <a:highlight>
                  <a:srgbClr val="FFFFFF"/>
                </a:highlight>
                <a:latin typeface="+mn-lt"/>
                <a:ea typeface="Englebert"/>
                <a:cs typeface="Englebert"/>
                <a:sym typeface="Englebert"/>
              </a:rPr>
              <a:t>CONSERVE</a:t>
            </a:r>
            <a:r>
              <a:rPr lang="en" sz="4000" b="1" dirty="0">
                <a:solidFill>
                  <a:schemeClr val="tx1"/>
                </a:solidFill>
                <a:highlight>
                  <a:srgbClr val="FFFFFF"/>
                </a:highlight>
                <a:latin typeface="+mn-lt"/>
                <a:ea typeface="Englebert"/>
                <a:cs typeface="Englebert"/>
                <a:sym typeface="Englebert"/>
              </a:rPr>
              <a:t> </a:t>
            </a:r>
            <a:br>
              <a:rPr lang="en" sz="4000" b="1" dirty="0">
                <a:solidFill>
                  <a:schemeClr val="tx1"/>
                </a:solidFill>
                <a:highlight>
                  <a:srgbClr val="FFFFFF"/>
                </a:highlight>
                <a:latin typeface="+mn-lt"/>
                <a:ea typeface="Englebert"/>
                <a:cs typeface="Englebert"/>
                <a:sym typeface="Englebert"/>
              </a:rPr>
            </a:br>
            <a:r>
              <a:rPr lang="en" sz="4000" b="1" dirty="0">
                <a:solidFill>
                  <a:schemeClr val="tx1"/>
                </a:solidFill>
                <a:highlight>
                  <a:srgbClr val="FFFFFF"/>
                </a:highlight>
                <a:latin typeface="+mn-lt"/>
                <a:ea typeface="Englebert"/>
                <a:cs typeface="Englebert"/>
                <a:sym typeface="Englebert"/>
              </a:rPr>
              <a:t>our planet?</a:t>
            </a:r>
            <a:endParaRPr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D31770-9C54-9856-7CF9-FA7C7F068A3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</TotalTime>
  <Words>358</Words>
  <Application>Microsoft Office PowerPoint</Application>
  <PresentationFormat>On-screen Show (16:9)</PresentationFormat>
  <Paragraphs>51</Paragraphs>
  <Slides>22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Englebert</vt:lpstr>
      <vt:lpstr>Simple Light</vt:lpstr>
      <vt:lpstr>PowerPoint Presentation</vt:lpstr>
      <vt:lpstr>PowerPoint Presentation</vt:lpstr>
      <vt:lpstr>What happens to  the empty bottles? </vt:lpstr>
      <vt:lpstr>What do you think now?</vt:lpstr>
      <vt:lpstr> What do you think happens to    other waste?   What do you think we do with all the waste humans make?</vt:lpstr>
      <vt:lpstr>PowerPoint Presentation</vt:lpstr>
      <vt:lpstr>PowerPoint Presentation</vt:lpstr>
      <vt:lpstr>CONSERVATION: Protecting our planet by decreasing the amount of waste produced by humans. </vt:lpstr>
      <vt:lpstr>Why is it important that we PROTECT and CONSERVE  our planet?</vt:lpstr>
      <vt:lpstr>What do you think you can do to help decrease how much  waste humans make?</vt:lpstr>
      <vt:lpstr>Reduce Reuse  Rethink</vt:lpstr>
      <vt:lpstr>Reducing and Reusing</vt:lpstr>
      <vt:lpstr>REDUCE: Decreasing the amount of waste we produce.   REUSE: Using items that can be used more than once to reduce the amount of waste produced.</vt:lpstr>
      <vt:lpstr>With your group, think of other examples of reducing waste and reusing other materials instead.</vt:lpstr>
      <vt:lpstr>How does RETHINKING your choices by REDUCING and REUSING items help to conserve of our planet?</vt:lpstr>
      <vt:lpstr> Recycle  Rethink  </vt:lpstr>
      <vt:lpstr>PowerPoint Presentation</vt:lpstr>
      <vt:lpstr>THE RECYCLING PROCESS</vt:lpstr>
      <vt:lpstr>How does RECYCLING items help conserve our planet?</vt:lpstr>
      <vt:lpstr>RECYCLE: The process of collecting and processing materials that would otherwise be thrown away as waste and turning them into new products.</vt:lpstr>
      <vt:lpstr>What is your action plan?</vt:lpstr>
      <vt:lpstr>How does RETHINKING your choices by REDUCING, REUSING and RECYCLING items help conserve our planet?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FOUR R’s</dc:title>
  <cp:lastModifiedBy>Emily Jerome</cp:lastModifiedBy>
  <cp:revision>18</cp:revision>
  <dcterms:modified xsi:type="dcterms:W3CDTF">2024-01-26T21:38:56Z</dcterms:modified>
</cp:coreProperties>
</file>