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Englebert" panose="02000506000000020004" pitchFamily="2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1012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dirty="0"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https://www.merriam-webster.com/dictionary/organic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https://www.merriam-webster.com/dictionary/inorganic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https://www.vocabulary.com/dictionary/decomposition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https://www.conserve-energy-future.com/methods-and-importance-of-environmental-conservation.php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79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38BB89-55BD-4030-AEDD-4A9BB3C5F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04"/>
            <a:ext cx="12192000" cy="6866208"/>
          </a:xfrm>
          <a:prstGeom prst="rect">
            <a:avLst/>
          </a:prstGeom>
        </p:spPr>
      </p:pic>
      <p:sp>
        <p:nvSpPr>
          <p:cNvPr id="5" name="Shape 60">
            <a:extLst>
              <a:ext uri="{FF2B5EF4-FFF2-40B4-BE49-F238E27FC236}">
                <a16:creationId xmlns:a16="http://schemas.microsoft.com/office/drawing/2014/main" id="{50FF73FE-9745-4256-9076-93192764C166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95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S1</a:t>
            </a:r>
            <a:endParaRPr sz="1867" dirty="0">
              <a:solidFill>
                <a:schemeClr val="bg1">
                  <a:lumMod val="95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8E0D72-3C33-49F7-906E-0293032EE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671" y="4570604"/>
            <a:ext cx="1801091" cy="17010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67BD0A-F699-4C4D-AA21-6AF234F48FF5}"/>
              </a:ext>
            </a:extLst>
          </p:cNvPr>
          <p:cNvSpPr/>
          <p:nvPr/>
        </p:nvSpPr>
        <p:spPr>
          <a:xfrm>
            <a:off x="9314120" y="6277146"/>
            <a:ext cx="4593267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Copyright 2018, Los Angeles County. </a:t>
            </a:r>
          </a:p>
          <a:p>
            <a:r>
              <a:rPr lang="en-US" sz="1333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8770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672168" y="274638"/>
            <a:ext cx="8805333" cy="628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  <a:t>What do these items have in common?</a:t>
            </a:r>
            <a:b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b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  <a:t>Tree Trunk</a:t>
            </a:r>
            <a:b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  <a:t>Cut Grass</a:t>
            </a:r>
            <a:b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  <a:t>Old Magazines</a:t>
            </a:r>
            <a:b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  <a:t>Banana Peel</a:t>
            </a:r>
            <a:b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  <a:t>Old Leather Jacket</a:t>
            </a:r>
            <a:b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  <a:t>Cardboard</a:t>
            </a:r>
            <a:b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  <a:t>Spoiled Food</a:t>
            </a:r>
            <a:endParaRPr b="1" dirty="0">
              <a:latin typeface="Englebert" panose="02000506000000020004" pitchFamily="2" charset="0"/>
              <a:ea typeface="Avenir"/>
              <a:cs typeface="Avenir"/>
              <a:sym typeface="Avenir"/>
            </a:endParaRPr>
          </a:p>
        </p:txBody>
      </p:sp>
      <p:sp>
        <p:nvSpPr>
          <p:cNvPr id="3" name="Shape 60">
            <a:extLst>
              <a:ext uri="{FF2B5EF4-FFF2-40B4-BE49-F238E27FC236}">
                <a16:creationId xmlns:a16="http://schemas.microsoft.com/office/drawing/2014/main" id="{1DBA91BB-AECB-457C-85DF-1D5BA08A1C0F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S10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579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US" dirty="0"/>
            </a:br>
            <a:r>
              <a:rPr lang="en-US" b="1" u="sng" dirty="0">
                <a:latin typeface="Englebert" panose="02000506000000020004" pitchFamily="2" charset="0"/>
              </a:rPr>
              <a:t>Organic</a:t>
            </a:r>
            <a:r>
              <a:rPr lang="en-US" b="1" dirty="0">
                <a:latin typeface="Englebert" panose="02000506000000020004" pitchFamily="2" charset="0"/>
              </a:rPr>
              <a:t>: </a:t>
            </a:r>
            <a:br>
              <a:rPr lang="en-US" b="1" dirty="0">
                <a:latin typeface="Englebert" panose="02000506000000020004" pitchFamily="2" charset="0"/>
              </a:rPr>
            </a:br>
            <a:r>
              <a:rPr lang="en-US" b="1" dirty="0">
                <a:latin typeface="Englebert" panose="02000506000000020004" pitchFamily="2" charset="0"/>
              </a:rPr>
              <a:t>1) of, relating to, or derived from living organisms; </a:t>
            </a:r>
            <a:br>
              <a:rPr lang="en-US" b="1" dirty="0">
                <a:latin typeface="Englebert" panose="02000506000000020004" pitchFamily="2" charset="0"/>
              </a:rPr>
            </a:br>
            <a:r>
              <a:rPr lang="en-US" b="1" dirty="0">
                <a:latin typeface="Englebert" panose="02000506000000020004" pitchFamily="2" charset="0"/>
              </a:rPr>
              <a:t>2) of, relating to, or containing carbon compounds</a:t>
            </a:r>
            <a:endParaRPr b="1" dirty="0">
              <a:latin typeface="Englebert" panose="02000506000000020004" pitchFamily="2" charset="0"/>
            </a:endParaRPr>
          </a:p>
        </p:txBody>
      </p:sp>
      <p:sp>
        <p:nvSpPr>
          <p:cNvPr id="3" name="Shape 60">
            <a:extLst>
              <a:ext uri="{FF2B5EF4-FFF2-40B4-BE49-F238E27FC236}">
                <a16:creationId xmlns:a16="http://schemas.microsoft.com/office/drawing/2014/main" id="{1A437D00-8D59-4879-88EB-B1E9435FE44F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S11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981200" y="456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3074" name="Picture 2" descr="methane">
            <a:extLst>
              <a:ext uri="{FF2B5EF4-FFF2-40B4-BE49-F238E27FC236}">
                <a16:creationId xmlns:a16="http://schemas.microsoft.com/office/drawing/2014/main" id="{A6B6E44C-A750-43DA-AFD8-1ED422EAA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34" y="990600"/>
            <a:ext cx="666173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402E7A-D265-4743-A6C0-D208D272C1D8}"/>
              </a:ext>
            </a:extLst>
          </p:cNvPr>
          <p:cNvSpPr txBox="1"/>
          <p:nvPr/>
        </p:nvSpPr>
        <p:spPr>
          <a:xfrm>
            <a:off x="2765134" y="5562600"/>
            <a:ext cx="5540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http://www.omegaenergy.com.au/waste-streams/waste-trends/</a:t>
            </a:r>
            <a:endParaRPr lang="en-US" sz="600" dirty="0"/>
          </a:p>
          <a:p>
            <a:endParaRPr lang="en-US" dirty="0"/>
          </a:p>
        </p:txBody>
      </p:sp>
      <p:sp>
        <p:nvSpPr>
          <p:cNvPr id="5" name="Shape 60">
            <a:extLst>
              <a:ext uri="{FF2B5EF4-FFF2-40B4-BE49-F238E27FC236}">
                <a16:creationId xmlns:a16="http://schemas.microsoft.com/office/drawing/2014/main" id="{9F67069F-A120-4879-B1DF-BD40A5EC3CD5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S12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 descr="e70e0e706061b997e3c740362f69f7a7--global-warming-project-earth-science-project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1"/>
            <a:ext cx="9141562" cy="682593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" name="Shape 60">
            <a:extLst>
              <a:ext uri="{FF2B5EF4-FFF2-40B4-BE49-F238E27FC236}">
                <a16:creationId xmlns:a16="http://schemas.microsoft.com/office/drawing/2014/main" id="{B0B57874-D854-4F9E-AECB-2D5918D8229A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S13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72519-4C42-4040-84BE-2C561AD72352}"/>
              </a:ext>
            </a:extLst>
          </p:cNvPr>
          <p:cNvSpPr txBox="1"/>
          <p:nvPr/>
        </p:nvSpPr>
        <p:spPr>
          <a:xfrm rot="16200000">
            <a:off x="-1246332" y="3855553"/>
            <a:ext cx="5540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dk1"/>
                </a:solidFill>
                <a:latin typeface="+mn-lt"/>
                <a:sym typeface="Calibri"/>
              </a:rPr>
              <a:t>http://www.artskills.com/gallery/poster-categories/science-health/what-on-earth</a:t>
            </a:r>
            <a:endParaRPr lang="en-US" sz="600" dirty="0">
              <a:latin typeface="+mn-l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821690" y="274638"/>
            <a:ext cx="8652813" cy="635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  <a:t>What do these items have in common?</a:t>
            </a:r>
            <a:b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b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  <a:t>Plastic Bottle</a:t>
            </a:r>
            <a:b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  <a:t>Glass</a:t>
            </a:r>
            <a:b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  <a:t>Aluminum Can</a:t>
            </a:r>
            <a:b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  <a:t>Car tire</a:t>
            </a:r>
            <a:b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  <a:t>Polystyrene Foam Cup</a:t>
            </a:r>
            <a:b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  <a:t>Toothbrush</a:t>
            </a:r>
            <a:b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r>
              <a:rPr lang="en-US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  <a:t>Soup Can</a:t>
            </a:r>
            <a:endParaRPr dirty="0">
              <a:latin typeface="Englebert" panose="02000506000000020004" pitchFamily="2" charset="0"/>
            </a:endParaRPr>
          </a:p>
        </p:txBody>
      </p:sp>
      <p:sp>
        <p:nvSpPr>
          <p:cNvPr id="3" name="Shape 60">
            <a:extLst>
              <a:ext uri="{FF2B5EF4-FFF2-40B4-BE49-F238E27FC236}">
                <a16:creationId xmlns:a16="http://schemas.microsoft.com/office/drawing/2014/main" id="{25A88566-AA32-4EA5-94B9-6349FE8122DD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S14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742306" y="274638"/>
            <a:ext cx="8712351" cy="633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u="sng" dirty="0">
                <a:latin typeface="Englebert" panose="02000506000000020004" pitchFamily="2" charset="0"/>
              </a:rPr>
              <a:t>Inorganic</a:t>
            </a:r>
            <a:r>
              <a:rPr lang="en-US" b="1" dirty="0">
                <a:latin typeface="Englebert" panose="02000506000000020004" pitchFamily="2" charset="0"/>
              </a:rPr>
              <a:t>: </a:t>
            </a:r>
            <a:br>
              <a:rPr lang="en-US" b="1" dirty="0">
                <a:latin typeface="Englebert" panose="02000506000000020004" pitchFamily="2" charset="0"/>
              </a:rPr>
            </a:br>
            <a:r>
              <a:rPr lang="en-US" b="1" dirty="0">
                <a:latin typeface="Englebert" panose="02000506000000020004" pitchFamily="2" charset="0"/>
              </a:rPr>
              <a:t>1) being or composed of matter other than plant or animal; </a:t>
            </a:r>
            <a:br>
              <a:rPr lang="en-US" b="1" dirty="0">
                <a:latin typeface="Englebert" panose="02000506000000020004" pitchFamily="2" charset="0"/>
              </a:rPr>
            </a:br>
            <a:r>
              <a:rPr lang="en-US" b="1" dirty="0">
                <a:latin typeface="Englebert" panose="02000506000000020004" pitchFamily="2" charset="0"/>
              </a:rPr>
              <a:t>2) not arising from natural growth</a:t>
            </a:r>
            <a:endParaRPr b="1" dirty="0">
              <a:latin typeface="Englebert" panose="02000506000000020004" pitchFamily="2" charset="0"/>
            </a:endParaRPr>
          </a:p>
        </p:txBody>
      </p:sp>
      <p:sp>
        <p:nvSpPr>
          <p:cNvPr id="3" name="Shape 60">
            <a:extLst>
              <a:ext uri="{FF2B5EF4-FFF2-40B4-BE49-F238E27FC236}">
                <a16:creationId xmlns:a16="http://schemas.microsoft.com/office/drawing/2014/main" id="{D6E6E9A4-0FE8-43AB-AF71-CD7387772A30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S15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>
                <a:latin typeface="Englebert" panose="02000506000000020004" pitchFamily="2" charset="0"/>
                <a:ea typeface="Avenir"/>
                <a:cs typeface="Avenir"/>
                <a:sym typeface="Avenir"/>
              </a:rPr>
              <a:t>How long will waste stay in our landfills?</a:t>
            </a:r>
            <a:endParaRPr sz="3200" b="1" dirty="0">
              <a:latin typeface="Englebert" panose="02000506000000020004" pitchFamily="2" charset="0"/>
              <a:ea typeface="Avenir"/>
              <a:cs typeface="Avenir"/>
              <a:sym typeface="Avenir"/>
            </a:endParaRPr>
          </a:p>
        </p:txBody>
      </p:sp>
      <p:pic>
        <p:nvPicPr>
          <p:cNvPr id="4100" name="Picture 4" descr="Image: The end of plastic landfill? Researchers discover caterpillar that eats plastic; itâs called a âwax wormâ">
            <a:extLst>
              <a:ext uri="{FF2B5EF4-FFF2-40B4-BE49-F238E27FC236}">
                <a16:creationId xmlns:a16="http://schemas.microsoft.com/office/drawing/2014/main" id="{2AD092AF-F5B5-423E-AA49-E018F3B51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24" y="762000"/>
            <a:ext cx="8810752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27179-76D9-4D53-8A4D-B8CEB247F9C4}"/>
              </a:ext>
            </a:extLst>
          </p:cNvPr>
          <p:cNvSpPr txBox="1"/>
          <p:nvPr/>
        </p:nvSpPr>
        <p:spPr>
          <a:xfrm>
            <a:off x="1690624" y="6614160"/>
            <a:ext cx="699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http://www.naturalnews.com/2017-05-01-the-end-of-plastic-landfill-researchers-discover-caterpillar-that-eats-plastic-its-called-a-wax-worm.html</a:t>
            </a:r>
          </a:p>
          <a:p>
            <a:endParaRPr lang="en-US" dirty="0"/>
          </a:p>
        </p:txBody>
      </p:sp>
      <p:sp>
        <p:nvSpPr>
          <p:cNvPr id="5" name="Shape 60">
            <a:extLst>
              <a:ext uri="{FF2B5EF4-FFF2-40B4-BE49-F238E27FC236}">
                <a16:creationId xmlns:a16="http://schemas.microsoft.com/office/drawing/2014/main" id="{DEDD69B7-70E9-42BB-A783-6B4DB2E1B688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S16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762152" y="274638"/>
            <a:ext cx="8732197" cy="631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>
                <a:latin typeface="Englebert" panose="02000506000000020004" pitchFamily="2" charset="0"/>
              </a:rPr>
              <a:t>“Decomposition is the process of decaying or rotting. If you ever left a carved pumpkin on the porch into late November, you have seen and smelled </a:t>
            </a:r>
            <a:r>
              <a:rPr lang="en-US" b="1" i="1" dirty="0">
                <a:latin typeface="Englebert" panose="02000506000000020004" pitchFamily="2" charset="0"/>
              </a:rPr>
              <a:t>decomposition.</a:t>
            </a:r>
            <a:r>
              <a:rPr lang="en-US" b="1" dirty="0">
                <a:latin typeface="Englebert" panose="02000506000000020004" pitchFamily="2" charset="0"/>
              </a:rPr>
              <a:t>”</a:t>
            </a:r>
            <a:endParaRPr b="1" dirty="0">
              <a:latin typeface="Englebert" panose="02000506000000020004" pitchFamily="2" charset="0"/>
            </a:endParaRPr>
          </a:p>
        </p:txBody>
      </p:sp>
      <p:sp>
        <p:nvSpPr>
          <p:cNvPr id="3" name="Shape 60">
            <a:extLst>
              <a:ext uri="{FF2B5EF4-FFF2-40B4-BE49-F238E27FC236}">
                <a16:creationId xmlns:a16="http://schemas.microsoft.com/office/drawing/2014/main" id="{9C47E819-64C9-4904-94F4-9C56B478D873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S17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195" name="Shape 195" descr="dr-frybrains-pumpkin-embalmer-xl.jpg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8855" y="157944"/>
            <a:ext cx="8495251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048740-D4AD-48B2-938A-7292667F3116}"/>
              </a:ext>
            </a:extLst>
          </p:cNvPr>
          <p:cNvSpPr txBox="1"/>
          <p:nvPr/>
        </p:nvSpPr>
        <p:spPr>
          <a:xfrm>
            <a:off x="1978855" y="6558744"/>
            <a:ext cx="60983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https://www.thegreenhead.com/2011/09/dr-frybrains-pumpkin-embalmer.php</a:t>
            </a:r>
          </a:p>
        </p:txBody>
      </p:sp>
      <p:sp>
        <p:nvSpPr>
          <p:cNvPr id="5" name="Shape 60">
            <a:extLst>
              <a:ext uri="{FF2B5EF4-FFF2-40B4-BE49-F238E27FC236}">
                <a16:creationId xmlns:a16="http://schemas.microsoft.com/office/drawing/2014/main" id="{6A266302-F277-49EB-A5F3-E58E5AC1CF82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S18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 descr="Screen Shot 2017-09-27 at 7.48.1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5086" y="270675"/>
            <a:ext cx="8054940" cy="62693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CBF6F-0AD9-45F4-A59B-A30389225CEA}"/>
              </a:ext>
            </a:extLst>
          </p:cNvPr>
          <p:cNvSpPr txBox="1"/>
          <p:nvPr/>
        </p:nvSpPr>
        <p:spPr>
          <a:xfrm>
            <a:off x="2065086" y="6540033"/>
            <a:ext cx="4792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http://www.earthlyissues.com/recycling.htm</a:t>
            </a:r>
          </a:p>
          <a:p>
            <a:endParaRPr lang="en-US" dirty="0"/>
          </a:p>
        </p:txBody>
      </p:sp>
      <p:sp>
        <p:nvSpPr>
          <p:cNvPr id="4" name="Shape 60">
            <a:extLst>
              <a:ext uri="{FF2B5EF4-FFF2-40B4-BE49-F238E27FC236}">
                <a16:creationId xmlns:a16="http://schemas.microsoft.com/office/drawing/2014/main" id="{F03BCD9A-7D46-4A2B-AAE7-DB563D2ADEC4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S19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96" name="Shape 96" descr="la-tk-20160420-007.jpg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7416" y="1676400"/>
            <a:ext cx="8679910" cy="493776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1767416" y="119012"/>
            <a:ext cx="8657167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Englebert" panose="02000506000000020004" pitchFamily="2" charset="0"/>
                <a:ea typeface="Avenir"/>
                <a:cs typeface="Avenir"/>
                <a:sym typeface="Avenir"/>
              </a:rPr>
              <a:t>Take a look at the picture below. </a:t>
            </a:r>
          </a:p>
          <a:p>
            <a:pPr algn="ctr"/>
            <a:r>
              <a:rPr lang="en-US" sz="3200" b="1" dirty="0">
                <a:solidFill>
                  <a:schemeClr val="dk1"/>
                </a:solidFill>
                <a:latin typeface="Englebert" panose="02000506000000020004" pitchFamily="2" charset="0"/>
                <a:ea typeface="Avenir"/>
                <a:cs typeface="Avenir"/>
                <a:sym typeface="Avenir"/>
              </a:rPr>
              <a:t>What do you see? </a:t>
            </a:r>
            <a:endParaRPr sz="3200" b="1" dirty="0">
              <a:latin typeface="Englebert" panose="02000506000000020004" pitchFamily="2" charset="0"/>
            </a:endParaRPr>
          </a:p>
          <a:p>
            <a:pPr algn="ctr"/>
            <a:r>
              <a:rPr lang="en-US" sz="3200" b="1" dirty="0">
                <a:solidFill>
                  <a:schemeClr val="dk1"/>
                </a:solidFill>
                <a:latin typeface="Englebert" panose="02000506000000020004" pitchFamily="2" charset="0"/>
                <a:ea typeface="Avenir"/>
                <a:cs typeface="Avenir"/>
                <a:sym typeface="Avenir"/>
              </a:rPr>
              <a:t>What questions do you have?</a:t>
            </a:r>
            <a:endParaRPr sz="3200" b="1" dirty="0">
              <a:solidFill>
                <a:schemeClr val="dk1"/>
              </a:solidFill>
              <a:latin typeface="Englebert" panose="02000506000000020004" pitchFamily="2" charset="0"/>
              <a:ea typeface="Avenir"/>
              <a:cs typeface="Avenir"/>
              <a:sym typeface="Aveni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19F94F-5206-4873-B655-4AD5B56FC18A}"/>
              </a:ext>
            </a:extLst>
          </p:cNvPr>
          <p:cNvSpPr txBox="1"/>
          <p:nvPr/>
        </p:nvSpPr>
        <p:spPr>
          <a:xfrm>
            <a:off x="1767416" y="6614160"/>
            <a:ext cx="73765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</a:pPr>
            <a:r>
              <a:rPr lang="en-US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http://www.latimes.com/world/global-development/la-fg-global-trash-20160422-20160421-snap-htmlstory.html</a:t>
            </a:r>
            <a:endParaRPr lang="en-US" sz="600" dirty="0"/>
          </a:p>
        </p:txBody>
      </p:sp>
      <p:sp>
        <p:nvSpPr>
          <p:cNvPr id="7" name="Shape 60">
            <a:extLst>
              <a:ext uri="{FF2B5EF4-FFF2-40B4-BE49-F238E27FC236}">
                <a16:creationId xmlns:a16="http://schemas.microsoft.com/office/drawing/2014/main" id="{1DA05728-602B-4F86-808E-F5AE3380E66A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S2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618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6000" b="1" dirty="0">
                <a:latin typeface="Englebert" panose="02000506000000020004" pitchFamily="2" charset="0"/>
              </a:rPr>
              <a:t>How do we keep our landfills </a:t>
            </a:r>
            <a:br>
              <a:rPr lang="en-US" sz="6000" b="1" dirty="0">
                <a:latin typeface="Englebert" panose="02000506000000020004" pitchFamily="2" charset="0"/>
              </a:rPr>
            </a:br>
            <a:r>
              <a:rPr lang="en-US" sz="6000" b="1" dirty="0">
                <a:latin typeface="Englebert" panose="02000506000000020004" pitchFamily="2" charset="0"/>
              </a:rPr>
              <a:t>from filling up?</a:t>
            </a:r>
            <a:endParaRPr sz="6000" b="1" dirty="0">
              <a:latin typeface="Englebert" panose="02000506000000020004" pitchFamily="2" charset="0"/>
            </a:endParaRPr>
          </a:p>
        </p:txBody>
      </p:sp>
      <p:sp>
        <p:nvSpPr>
          <p:cNvPr id="3" name="Shape 60">
            <a:extLst>
              <a:ext uri="{FF2B5EF4-FFF2-40B4-BE49-F238E27FC236}">
                <a16:creationId xmlns:a16="http://schemas.microsoft.com/office/drawing/2014/main" id="{2408ABCF-060E-4A62-A1CA-2B67C0AC487D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S20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431788" cy="63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u="sng" dirty="0">
                <a:latin typeface="Englebert" panose="02000506000000020004" pitchFamily="2" charset="0"/>
              </a:rPr>
              <a:t>Conservation</a:t>
            </a:r>
            <a:r>
              <a:rPr lang="en-US" b="1" dirty="0">
                <a:latin typeface="Englebert" panose="02000506000000020004" pitchFamily="2" charset="0"/>
              </a:rPr>
              <a:t>: Anything we do to protect our planet to conserve its natural resources so that every living thing can have an improved quality of life.</a:t>
            </a:r>
            <a:endParaRPr b="1" u="sng" dirty="0">
              <a:latin typeface="Englebert" panose="02000506000000020004" pitchFamily="2" charset="0"/>
            </a:endParaRPr>
          </a:p>
        </p:txBody>
      </p:sp>
      <p:sp>
        <p:nvSpPr>
          <p:cNvPr id="3" name="Shape 60">
            <a:extLst>
              <a:ext uri="{FF2B5EF4-FFF2-40B4-BE49-F238E27FC236}">
                <a16:creationId xmlns:a16="http://schemas.microsoft.com/office/drawing/2014/main" id="{18A4F10F-A4DD-49DA-835D-1E40FB9AB4D3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S21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431788" cy="638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>
                <a:latin typeface="Englebert" panose="02000506000000020004" pitchFamily="2" charset="0"/>
              </a:rPr>
              <a:t>What can you do to conserve and protect our planet so that less waste ends up in landfills?</a:t>
            </a:r>
            <a:endParaRPr b="1" dirty="0">
              <a:latin typeface="Englebert" panose="02000506000000020004" pitchFamily="2" charset="0"/>
            </a:endParaRPr>
          </a:p>
        </p:txBody>
      </p:sp>
      <p:sp>
        <p:nvSpPr>
          <p:cNvPr id="3" name="Shape 60">
            <a:extLst>
              <a:ext uri="{FF2B5EF4-FFF2-40B4-BE49-F238E27FC236}">
                <a16:creationId xmlns:a16="http://schemas.microsoft.com/office/drawing/2014/main" id="{F1347D9E-E780-42FA-9114-A20EC033314D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S22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01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b="1" dirty="0">
                <a:latin typeface="Englebert" panose="02000506000000020004" pitchFamily="2" charset="0"/>
              </a:rPr>
              <a:t>Reduce – Reuse – Recycle</a:t>
            </a:r>
            <a:endParaRPr b="1" dirty="0">
              <a:latin typeface="Englebert" panose="02000506000000020004" pitchFamily="2" charset="0"/>
            </a:endParaRPr>
          </a:p>
        </p:txBody>
      </p:sp>
      <p:pic>
        <p:nvPicPr>
          <p:cNvPr id="224" name="Shape 224" descr="kids-reduce-reuse-recycle_26225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2396" y="1775899"/>
            <a:ext cx="8078404" cy="409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FFC608-A431-4FA0-8C06-9941F9F6413D}"/>
              </a:ext>
            </a:extLst>
          </p:cNvPr>
          <p:cNvSpPr txBox="1"/>
          <p:nvPr/>
        </p:nvSpPr>
        <p:spPr>
          <a:xfrm>
            <a:off x="2514600" y="632460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http://www.efoza.com/post_reduce-reuse-recycle-poster_262248/</a:t>
            </a:r>
          </a:p>
          <a:p>
            <a:endParaRPr lang="en-US" dirty="0"/>
          </a:p>
        </p:txBody>
      </p:sp>
      <p:sp>
        <p:nvSpPr>
          <p:cNvPr id="5" name="Shape 60">
            <a:extLst>
              <a:ext uri="{FF2B5EF4-FFF2-40B4-BE49-F238E27FC236}">
                <a16:creationId xmlns:a16="http://schemas.microsoft.com/office/drawing/2014/main" id="{75477445-C528-4C0A-B4D3-CBB9A52291AA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S23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 descr="ReThin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0301" y="1825887"/>
            <a:ext cx="4366315" cy="436631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>
                <a:latin typeface="Englebert" panose="02000506000000020004" pitchFamily="2" charset="0"/>
              </a:rPr>
              <a:t>The Fourth R – Rethink!</a:t>
            </a:r>
            <a:endParaRPr b="1" dirty="0">
              <a:latin typeface="Englebert" panose="02000506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9D57B-95E3-473C-9E32-AB2B6B58EA1A}"/>
              </a:ext>
            </a:extLst>
          </p:cNvPr>
          <p:cNvSpPr txBox="1"/>
          <p:nvPr/>
        </p:nvSpPr>
        <p:spPr>
          <a:xfrm>
            <a:off x="3733800" y="6192202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http://www.bkmoe.com/services/recycling-and-storage/</a:t>
            </a:r>
            <a:endParaRPr lang="en-US" sz="600" dirty="0"/>
          </a:p>
          <a:p>
            <a:endParaRPr lang="en-US" dirty="0"/>
          </a:p>
        </p:txBody>
      </p:sp>
      <p:sp>
        <p:nvSpPr>
          <p:cNvPr id="5" name="Shape 60">
            <a:extLst>
              <a:ext uri="{FF2B5EF4-FFF2-40B4-BE49-F238E27FC236}">
                <a16:creationId xmlns:a16="http://schemas.microsoft.com/office/drawing/2014/main" id="{B4CD06F6-B0D2-4B0E-BC55-22DE592E65ED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S24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>
                <a:latin typeface="Englebert" panose="02000506000000020004" pitchFamily="2" charset="0"/>
              </a:rPr>
              <a:t>Create a public service announcement for your community!</a:t>
            </a:r>
            <a:endParaRPr b="1" dirty="0">
              <a:latin typeface="Englebert" panose="02000506000000020004" pitchFamily="2" charset="0"/>
            </a:endParaRPr>
          </a:p>
        </p:txBody>
      </p:sp>
      <p:pic>
        <p:nvPicPr>
          <p:cNvPr id="238" name="Shape 238" descr="PSA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4010" y="1689039"/>
            <a:ext cx="5286458" cy="50165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9CA4A-A901-4392-B2A7-00D2C34D90ED}"/>
              </a:ext>
            </a:extLst>
          </p:cNvPr>
          <p:cNvSpPr txBox="1"/>
          <p:nvPr/>
        </p:nvSpPr>
        <p:spPr>
          <a:xfrm>
            <a:off x="3276600" y="6477000"/>
            <a:ext cx="13083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https://psanycsquad.podbean.com/</a:t>
            </a:r>
          </a:p>
        </p:txBody>
      </p:sp>
      <p:sp>
        <p:nvSpPr>
          <p:cNvPr id="5" name="Shape 60">
            <a:extLst>
              <a:ext uri="{FF2B5EF4-FFF2-40B4-BE49-F238E27FC236}">
                <a16:creationId xmlns:a16="http://schemas.microsoft.com/office/drawing/2014/main" id="{E3B30D89-8AF6-427D-943D-D9381D9F95C0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S25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600200" y="274639"/>
            <a:ext cx="8991600" cy="87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>
                <a:latin typeface="Englebert" panose="02000506000000020004" pitchFamily="2" charset="0"/>
              </a:rPr>
              <a:t>Our waste ends up in landfills. How close is the </a:t>
            </a:r>
            <a:br>
              <a:rPr lang="en-US" sz="3200" b="1" dirty="0">
                <a:latin typeface="Englebert" panose="02000506000000020004" pitchFamily="2" charset="0"/>
              </a:rPr>
            </a:br>
            <a:r>
              <a:rPr lang="en-US" sz="3200" b="1" dirty="0">
                <a:latin typeface="Englebert" panose="02000506000000020004" pitchFamily="2" charset="0"/>
              </a:rPr>
              <a:t>Sunshine Canyon Landfill to where you live?</a:t>
            </a:r>
            <a:endParaRPr sz="3200" b="1" dirty="0">
              <a:latin typeface="Englebert" panose="02000506000000020004" pitchFamily="2" charset="0"/>
            </a:endParaRPr>
          </a:p>
        </p:txBody>
      </p:sp>
      <p:pic>
        <p:nvPicPr>
          <p:cNvPr id="1026" name="Picture 2" descr="C:\Users\Emily Jerome\Downloads\Screenshot-2018-2-8 Sunshine Canyon Landfi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1273522"/>
            <a:ext cx="5453062" cy="53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60">
            <a:extLst>
              <a:ext uri="{FF2B5EF4-FFF2-40B4-BE49-F238E27FC236}">
                <a16:creationId xmlns:a16="http://schemas.microsoft.com/office/drawing/2014/main" id="{5EA3337B-6BFA-4F62-BF2D-50118193C8A8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S3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981200" y="779016"/>
            <a:ext cx="8229600" cy="529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6000" b="1" i="0" u="none" strike="noStrike" cap="none" dirty="0">
                <a:solidFill>
                  <a:schemeClr val="dk1"/>
                </a:solidFill>
                <a:latin typeface="Englebert" panose="02000506000000020004" pitchFamily="2" charset="0"/>
                <a:ea typeface="Avenir"/>
                <a:cs typeface="Avenir"/>
                <a:sym typeface="Avenir"/>
              </a:rPr>
              <a:t>Where does all the waste come from? </a:t>
            </a:r>
            <a:br>
              <a:rPr lang="en-US" sz="6000" b="1" i="0" u="none" strike="noStrike" cap="none" dirty="0">
                <a:solidFill>
                  <a:schemeClr val="dk1"/>
                </a:solidFill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br>
              <a:rPr lang="en-US" sz="6000" b="1" i="0" u="none" strike="noStrike" cap="none" dirty="0">
                <a:solidFill>
                  <a:schemeClr val="dk1"/>
                </a:solidFill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r>
              <a:rPr lang="en-US" sz="6000" b="1" i="0" u="none" strike="noStrike" cap="none" dirty="0">
                <a:solidFill>
                  <a:schemeClr val="dk1"/>
                </a:solidFill>
                <a:latin typeface="Englebert" panose="02000506000000020004" pitchFamily="2" charset="0"/>
                <a:ea typeface="Avenir"/>
                <a:cs typeface="Avenir"/>
                <a:sym typeface="Avenir"/>
              </a:rPr>
              <a:t>How does it get to the landfill?</a:t>
            </a:r>
            <a:endParaRPr sz="6000" b="1" i="0" u="none" strike="noStrike" cap="none" dirty="0">
              <a:solidFill>
                <a:schemeClr val="dk1"/>
              </a:solidFill>
              <a:latin typeface="Englebert" panose="02000506000000020004" pitchFamily="2" charset="0"/>
              <a:ea typeface="Avenir"/>
              <a:cs typeface="Avenir"/>
              <a:sym typeface="Avenir"/>
            </a:endParaRPr>
          </a:p>
        </p:txBody>
      </p:sp>
      <p:sp>
        <p:nvSpPr>
          <p:cNvPr id="3" name="Shape 60">
            <a:extLst>
              <a:ext uri="{FF2B5EF4-FFF2-40B4-BE49-F238E27FC236}">
                <a16:creationId xmlns:a16="http://schemas.microsoft.com/office/drawing/2014/main" id="{BFC144FB-62D4-4768-9C98-DC0124C0DA70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S4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 descr="Trash_contract_012_t1070_h17d0aa1f15d1b9070c80e697f1d25c9422d6d65e.jpg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5882" y="182880"/>
            <a:ext cx="8301643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554CCF-74AE-4428-BFE4-5700119875D6}"/>
              </a:ext>
            </a:extLst>
          </p:cNvPr>
          <p:cNvSpPr txBox="1"/>
          <p:nvPr/>
        </p:nvSpPr>
        <p:spPr>
          <a:xfrm>
            <a:off x="1885882" y="6583680"/>
            <a:ext cx="83016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http://www.newstribune.com/news/news/story/2015/jan/23/businesses-seek-open-market-trash-services/501050/</a:t>
            </a:r>
            <a:endParaRPr lang="en-US" sz="600" dirty="0"/>
          </a:p>
        </p:txBody>
      </p:sp>
      <p:sp>
        <p:nvSpPr>
          <p:cNvPr id="4" name="Shape 60">
            <a:extLst>
              <a:ext uri="{FF2B5EF4-FFF2-40B4-BE49-F238E27FC236}">
                <a16:creationId xmlns:a16="http://schemas.microsoft.com/office/drawing/2014/main" id="{5E60EFDF-EF19-41C8-B8C6-17A89D3154D8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S5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rbage">
            <a:extLst>
              <a:ext uri="{FF2B5EF4-FFF2-40B4-BE49-F238E27FC236}">
                <a16:creationId xmlns:a16="http://schemas.microsoft.com/office/drawing/2014/main" id="{E4BEC7F0-05E3-48DA-BCD8-2C3AB2A67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12800"/>
          <a:stretch/>
        </p:blipFill>
        <p:spPr bwMode="auto">
          <a:xfrm>
            <a:off x="1143940" y="643466"/>
            <a:ext cx="990411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C7997C-5872-43D5-A461-53DDEF7F5FDD}"/>
              </a:ext>
            </a:extLst>
          </p:cNvPr>
          <p:cNvSpPr txBox="1"/>
          <p:nvPr/>
        </p:nvSpPr>
        <p:spPr>
          <a:xfrm>
            <a:off x="1143940" y="6233290"/>
            <a:ext cx="81524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http://www.inlandempirejunkremoval.net/make-home-free-garbage-hiring-junk-free-service/</a:t>
            </a:r>
          </a:p>
        </p:txBody>
      </p:sp>
      <p:sp>
        <p:nvSpPr>
          <p:cNvPr id="4" name="Shape 60">
            <a:extLst>
              <a:ext uri="{FF2B5EF4-FFF2-40B4-BE49-F238E27FC236}">
                <a16:creationId xmlns:a16="http://schemas.microsoft.com/office/drawing/2014/main" id="{62852683-C320-4F3F-9E6E-8969DE850C21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S6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altrans trash">
            <a:extLst>
              <a:ext uri="{FF2B5EF4-FFF2-40B4-BE49-F238E27FC236}">
                <a16:creationId xmlns:a16="http://schemas.microsoft.com/office/drawing/2014/main" id="{B4A77EE3-E790-497A-B178-74643EE9C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82" y="1359310"/>
            <a:ext cx="6415218" cy="360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5C73CA-A8BF-49DC-97AF-3A2C96F28977}"/>
              </a:ext>
            </a:extLst>
          </p:cNvPr>
          <p:cNvSpPr txBox="1"/>
          <p:nvPr/>
        </p:nvSpPr>
        <p:spPr>
          <a:xfrm>
            <a:off x="5562600" y="4967870"/>
            <a:ext cx="396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https://www.youtube.com/watch?v=gJJHAIxulGQ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84896-7D1C-4675-846D-23F5F2675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59309"/>
            <a:ext cx="5410200" cy="3608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BDD64B-7EF2-4EC0-9039-A44533A0CCC4}"/>
              </a:ext>
            </a:extLst>
          </p:cNvPr>
          <p:cNvSpPr txBox="1"/>
          <p:nvPr/>
        </p:nvSpPr>
        <p:spPr>
          <a:xfrm>
            <a:off x="80786" y="4952707"/>
            <a:ext cx="3276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http://yourcoastnews.com/grover-beach/34th-annual-california-coastal-cleanup-day/</a:t>
            </a:r>
          </a:p>
        </p:txBody>
      </p:sp>
      <p:sp>
        <p:nvSpPr>
          <p:cNvPr id="6" name="Shape 60">
            <a:extLst>
              <a:ext uri="{FF2B5EF4-FFF2-40B4-BE49-F238E27FC236}">
                <a16:creationId xmlns:a16="http://schemas.microsoft.com/office/drawing/2014/main" id="{9069D5D4-073A-445C-A019-EEEAC99FCE6C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S7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870566" y="685801"/>
            <a:ext cx="8450868" cy="5494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6000" b="1" i="0" u="none" strike="noStrike" cap="none" dirty="0">
                <a:solidFill>
                  <a:schemeClr val="dk1"/>
                </a:solidFill>
                <a:latin typeface="Englebert" panose="02000506000000020004" pitchFamily="2" charset="0"/>
                <a:ea typeface="Avenir"/>
                <a:cs typeface="Avenir"/>
                <a:sym typeface="Avenir"/>
              </a:rPr>
              <a:t>What are the different types of waste that end up in our landfill?</a:t>
            </a:r>
            <a:endParaRPr sz="6000" b="1" i="0" u="none" strike="noStrike" cap="none" dirty="0">
              <a:solidFill>
                <a:schemeClr val="dk1"/>
              </a:solidFill>
              <a:latin typeface="Englebert" panose="02000506000000020004" pitchFamily="2" charset="0"/>
              <a:ea typeface="Avenir"/>
              <a:cs typeface="Avenir"/>
              <a:sym typeface="Avenir"/>
            </a:endParaRPr>
          </a:p>
        </p:txBody>
      </p:sp>
      <p:sp>
        <p:nvSpPr>
          <p:cNvPr id="3" name="Shape 60">
            <a:extLst>
              <a:ext uri="{FF2B5EF4-FFF2-40B4-BE49-F238E27FC236}">
                <a16:creationId xmlns:a16="http://schemas.microsoft.com/office/drawing/2014/main" id="{E3553669-75DE-4993-8C10-CCCC1940036F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S8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348133" cy="6371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6000" b="1" i="0" u="none" strike="noStrike" cap="none" dirty="0">
                <a:solidFill>
                  <a:schemeClr val="dk1"/>
                </a:solidFill>
                <a:latin typeface="Englebert" panose="02000506000000020004" pitchFamily="2" charset="0"/>
                <a:ea typeface="Avenir"/>
                <a:cs typeface="Avenir"/>
                <a:sym typeface="Avenir"/>
              </a:rPr>
              <a:t>Sort the cards into two categories.</a:t>
            </a:r>
            <a:br>
              <a:rPr lang="en-US" sz="6000" b="1" i="0" u="none" strike="noStrike" cap="none" dirty="0">
                <a:solidFill>
                  <a:schemeClr val="dk1"/>
                </a:solidFill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br>
              <a:rPr lang="en-US" sz="6000" b="1" i="0" u="none" strike="noStrike" cap="none" dirty="0">
                <a:solidFill>
                  <a:schemeClr val="dk1"/>
                </a:solidFill>
                <a:latin typeface="Englebert" panose="02000506000000020004" pitchFamily="2" charset="0"/>
                <a:ea typeface="Avenir"/>
                <a:cs typeface="Avenir"/>
                <a:sym typeface="Avenir"/>
              </a:rPr>
            </a:br>
            <a:r>
              <a:rPr lang="en-US" sz="6000" b="1" i="0" u="none" strike="noStrike" cap="none" dirty="0">
                <a:solidFill>
                  <a:schemeClr val="dk1"/>
                </a:solidFill>
                <a:latin typeface="Englebert" panose="02000506000000020004" pitchFamily="2" charset="0"/>
                <a:ea typeface="Avenir"/>
                <a:cs typeface="Avenir"/>
                <a:sym typeface="Avenir"/>
              </a:rPr>
              <a:t>Why did you group them together the way you did?</a:t>
            </a:r>
            <a:endParaRPr sz="6000" b="1" i="0" u="none" strike="noStrike" cap="none" dirty="0">
              <a:solidFill>
                <a:schemeClr val="dk1"/>
              </a:solidFill>
              <a:latin typeface="Englebert" panose="02000506000000020004" pitchFamily="2" charset="0"/>
              <a:ea typeface="Avenir"/>
              <a:cs typeface="Avenir"/>
              <a:sym typeface="Avenir"/>
            </a:endParaRPr>
          </a:p>
        </p:txBody>
      </p:sp>
      <p:sp>
        <p:nvSpPr>
          <p:cNvPr id="3" name="Shape 60">
            <a:extLst>
              <a:ext uri="{FF2B5EF4-FFF2-40B4-BE49-F238E27FC236}">
                <a16:creationId xmlns:a16="http://schemas.microsoft.com/office/drawing/2014/main" id="{BF53D05E-BFB3-46EC-B7B2-92F5CD6C0B64}"/>
              </a:ext>
            </a:extLst>
          </p:cNvPr>
          <p:cNvSpPr txBox="1"/>
          <p:nvPr/>
        </p:nvSpPr>
        <p:spPr>
          <a:xfrm>
            <a:off x="11448800" y="0"/>
            <a:ext cx="743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bg1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S9</a:t>
            </a:r>
            <a:endParaRPr sz="1867" dirty="0">
              <a:solidFill>
                <a:schemeClr val="bg1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456</Words>
  <Application>Microsoft Office PowerPoint</Application>
  <PresentationFormat>Widescreen</PresentationFormat>
  <Paragraphs>81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Englebert</vt:lpstr>
      <vt:lpstr>Office Theme</vt:lpstr>
      <vt:lpstr>PowerPoint Presentation</vt:lpstr>
      <vt:lpstr>PowerPoint Presentation</vt:lpstr>
      <vt:lpstr>Our waste ends up in landfills. How close is the  Sunshine Canyon Landfill to where you live?</vt:lpstr>
      <vt:lpstr>Where does all the waste come from?   How does it get to the landfill?</vt:lpstr>
      <vt:lpstr>PowerPoint Presentation</vt:lpstr>
      <vt:lpstr>PowerPoint Presentation</vt:lpstr>
      <vt:lpstr>PowerPoint Presentation</vt:lpstr>
      <vt:lpstr>What are the different types of waste that end up in our landfill?</vt:lpstr>
      <vt:lpstr>Sort the cards into two categories.  Why did you group them together the way you did?</vt:lpstr>
      <vt:lpstr>What do these items have in common?  Tree Trunk Cut Grass Old Magazines Banana Peel Old Leather Jacket Cardboard Spoiled Food</vt:lpstr>
      <vt:lpstr> Organic:  1) of, relating to, or derived from living organisms;  2) of, relating to, or containing carbon compounds</vt:lpstr>
      <vt:lpstr>PowerPoint Presentation</vt:lpstr>
      <vt:lpstr>PowerPoint Presentation</vt:lpstr>
      <vt:lpstr>What do these items have in common?  Plastic Bottle Glass Aluminum Can Car tire Polystyrene Foam Cup Toothbrush Soup Can</vt:lpstr>
      <vt:lpstr>Inorganic:  1) being or composed of matter other than plant or animal;  2) not arising from natural growth</vt:lpstr>
      <vt:lpstr>How long will waste stay in our landfills?</vt:lpstr>
      <vt:lpstr>“Decomposition is the process of decaying or rotting. If you ever left a carved pumpkin on the porch into late November, you have seen and smelled decomposition.”</vt:lpstr>
      <vt:lpstr>PowerPoint Presentation</vt:lpstr>
      <vt:lpstr>PowerPoint Presentation</vt:lpstr>
      <vt:lpstr>How do we keep our landfills  from filling up?</vt:lpstr>
      <vt:lpstr>Conservation: Anything we do to protect our planet to conserve its natural resources so that every living thing can have an improved quality of life.</vt:lpstr>
      <vt:lpstr>What can you do to conserve and protect our planet so that less waste ends up in landfills?</vt:lpstr>
      <vt:lpstr>Reduce – Reuse – Recycle</vt:lpstr>
      <vt:lpstr>The Fourth R – Rethink!</vt:lpstr>
      <vt:lpstr>Create a public service announcement for your community!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Jerome</dc:creator>
  <cp:lastModifiedBy>Emily Jerome</cp:lastModifiedBy>
  <cp:revision>6</cp:revision>
  <dcterms:created xsi:type="dcterms:W3CDTF">2018-11-02T20:53:45Z</dcterms:created>
  <dcterms:modified xsi:type="dcterms:W3CDTF">2018-11-29T00:03:22Z</dcterms:modified>
</cp:coreProperties>
</file>