
<file path=[Content_Types].xml><?xml version="1.0" encoding="utf-8"?>
<Types xmlns="http://schemas.openxmlformats.org/package/2006/content-types">
  <Default Extension="fntdata" ContentType="application/x-fontdata"/>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22"/>
  </p:notesMasterIdLst>
  <p:sldIdLst>
    <p:sldId id="280" r:id="rId3"/>
    <p:sldId id="257" r:id="rId4"/>
    <p:sldId id="258" r:id="rId5"/>
    <p:sldId id="259" r:id="rId6"/>
    <p:sldId id="279" r:id="rId7"/>
    <p:sldId id="261" r:id="rId8"/>
    <p:sldId id="262" r:id="rId9"/>
    <p:sldId id="281" r:id="rId10"/>
    <p:sldId id="264" r:id="rId11"/>
    <p:sldId id="282" r:id="rId12"/>
    <p:sldId id="266" r:id="rId13"/>
    <p:sldId id="267" r:id="rId14"/>
    <p:sldId id="268" r:id="rId15"/>
    <p:sldId id="269" r:id="rId16"/>
    <p:sldId id="270" r:id="rId17"/>
    <p:sldId id="271" r:id="rId18"/>
    <p:sldId id="284" r:id="rId19"/>
    <p:sldId id="285" r:id="rId20"/>
    <p:sldId id="274" r:id="rId21"/>
  </p:sldIdLst>
  <p:sldSz cx="9144000" cy="5143500" type="screen16x9"/>
  <p:notesSz cx="6858000" cy="9144000"/>
  <p:embeddedFontLst>
    <p:embeddedFont>
      <p:font typeface="Anton" pitchFamily="2" charset="0"/>
      <p:regular r:id="rId23"/>
    </p:embeddedFont>
    <p:embeddedFont>
      <p:font typeface="Englebert" panose="020B0604020202020204" charset="0"/>
      <p:regular r:id="rId24"/>
    </p:embeddedFont>
    <p:embeddedFont>
      <p:font typeface="Merriweather" panose="00000500000000000000" pitchFamily="2" charset="0"/>
      <p:regular r:id="rId25"/>
      <p:bold r:id="rId26"/>
      <p:italic r:id="rId27"/>
      <p:boldItalic r:id="rId28"/>
    </p:embeddedFont>
    <p:embeddedFont>
      <p:font typeface="Roboto" panose="020000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8" d="100"/>
          <a:sy n="78" d="100"/>
        </p:scale>
        <p:origin x="940" y="52"/>
      </p:cViewPr>
      <p:guideLst>
        <p:guide orient="horz" pos="164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ie.org/overview/engineering-design-proces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time_continue=5&amp;v=sZW2ByM623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u="sng" dirty="0">
                <a:solidFill>
                  <a:schemeClr val="hlink"/>
                </a:solidFill>
                <a:hlinkClick r:id="rId3"/>
              </a:rPr>
              <a:t>https://eie.org/overview/engineering-design-process</a:t>
            </a:r>
            <a:endParaRPr lang="en-US" dirty="0"/>
          </a:p>
          <a:p>
            <a:pPr marL="0" lvl="0" indent="0">
              <a:spcBef>
                <a:spcPts val="0"/>
              </a:spcBef>
              <a:spcAft>
                <a:spcPts val="0"/>
              </a:spcAft>
              <a:buNone/>
            </a:pPr>
            <a:endParaRPr dirty="0"/>
          </a:p>
          <a:p>
            <a:pPr marL="0" lvl="0" indent="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18358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95187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dirty="0"/>
              <a:t>Youtube video link: </a:t>
            </a:r>
            <a:r>
              <a:rPr lang="en" sz="1200" u="sng" dirty="0">
                <a:solidFill>
                  <a:srgbClr val="1155CC"/>
                </a:solidFill>
                <a:highlight>
                  <a:srgbClr val="FFFFFF"/>
                </a:highlight>
                <a:latin typeface="Calibri"/>
                <a:ea typeface="Calibri"/>
                <a:cs typeface="Calibri"/>
                <a:sym typeface="Calibri"/>
                <a:hlinkClick r:id="rId3"/>
              </a:rPr>
              <a:t>https://www.youtube.com/watch?time_continue=5&amp;v=sZW2ByM623g</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bg1"/>
        </a:solidFill>
        <a:effectLst/>
      </p:bgPr>
    </p:bg>
    <p:spTree>
      <p:nvGrpSpPr>
        <p:cNvPr id="1" name="Shape 14"/>
        <p:cNvGrpSpPr/>
        <p:nvPr/>
      </p:nvGrpSpPr>
      <p:grpSpPr>
        <a:xfrm>
          <a:off x="0" y="0"/>
          <a:ext cx="0" cy="0"/>
          <a:chOff x="0" y="0"/>
          <a:chExt cx="0" cy="0"/>
        </a:xfrm>
      </p:grpSpPr>
      <p:sp>
        <p:nvSpPr>
          <p:cNvPr id="15" name="Shape 15"/>
          <p:cNvSpPr/>
          <p:nvPr/>
        </p:nvSpPr>
        <p:spPr>
          <a:xfrm>
            <a:off x="0" y="48099"/>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Shape 16"/>
          <p:cNvSpPr/>
          <p:nvPr/>
        </p:nvSpPr>
        <p:spPr>
          <a:xfrm>
            <a:off x="0"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noFill/>
          <a:ln>
            <a:noFill/>
          </a:ln>
        </p:spPr>
      </p:sp>
      <p:sp>
        <p:nvSpPr>
          <p:cNvPr id="17" name="Shape 17"/>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Shape 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accent1"/>
                </a:solidFill>
              </a:defRPr>
            </a:lvl1pPr>
            <a:lvl2pPr lvl="1">
              <a:spcBef>
                <a:spcPts val="0"/>
              </a:spcBef>
              <a:buNone/>
              <a:defRPr>
                <a:solidFill>
                  <a:schemeClr val="accent1"/>
                </a:solidFill>
              </a:defRPr>
            </a:lvl2pPr>
            <a:lvl3pPr lvl="2">
              <a:spcBef>
                <a:spcPts val="0"/>
              </a:spcBef>
              <a:buNone/>
              <a:defRPr>
                <a:solidFill>
                  <a:schemeClr val="accent1"/>
                </a:solidFill>
              </a:defRPr>
            </a:lvl3pPr>
            <a:lvl4pPr lvl="3">
              <a:spcBef>
                <a:spcPts val="0"/>
              </a:spcBef>
              <a:buNone/>
              <a:defRPr>
                <a:solidFill>
                  <a:schemeClr val="accent1"/>
                </a:solidFill>
              </a:defRPr>
            </a:lvl4pPr>
            <a:lvl5pPr lvl="4">
              <a:spcBef>
                <a:spcPts val="0"/>
              </a:spcBef>
              <a:buNone/>
              <a:defRPr>
                <a:solidFill>
                  <a:schemeClr val="accent1"/>
                </a:solidFill>
              </a:defRPr>
            </a:lvl5pPr>
            <a:lvl6pPr lvl="5">
              <a:spcBef>
                <a:spcPts val="0"/>
              </a:spcBef>
              <a:buNone/>
              <a:defRPr>
                <a:solidFill>
                  <a:schemeClr val="accent1"/>
                </a:solidFill>
              </a:defRPr>
            </a:lvl6pPr>
            <a:lvl7pPr lvl="6">
              <a:spcBef>
                <a:spcPts val="0"/>
              </a:spcBef>
              <a:buNone/>
              <a:defRPr>
                <a:solidFill>
                  <a:schemeClr val="accent1"/>
                </a:solidFill>
              </a:defRPr>
            </a:lvl7pPr>
            <a:lvl8pPr lvl="7">
              <a:spcBef>
                <a:spcPts val="0"/>
              </a:spcBef>
              <a:buNone/>
              <a:defRPr>
                <a:solidFill>
                  <a:schemeClr val="accent1"/>
                </a:solidFill>
              </a:defRPr>
            </a:lvl8pPr>
            <a:lvl9pPr lvl="8">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Main point">
  <p:cSld name="1_Main point">
    <p:bg>
      <p:bgPr>
        <a:pattFill prst="pct5">
          <a:fgClr>
            <a:schemeClr val="accent3"/>
          </a:fgClr>
          <a:bgClr>
            <a:schemeClr val="bg1"/>
          </a:bgClr>
        </a:pattFill>
        <a:effectLst/>
      </p:bgPr>
    </p:bg>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98498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
        <p:cNvGrpSpPr/>
        <p:nvPr/>
      </p:nvGrpSpPr>
      <p:grpSpPr>
        <a:xfrm>
          <a:off x="0" y="0"/>
          <a:ext cx="0" cy="0"/>
          <a:chOff x="0" y="0"/>
          <a:chExt cx="0" cy="0"/>
        </a:xfrm>
      </p:grpSpPr>
      <p:sp>
        <p:nvSpPr>
          <p:cNvPr id="15" name="Google Shape;15;p3"/>
          <p:cNvSpPr/>
          <p:nvPr/>
        </p:nvSpPr>
        <p:spPr>
          <a:xfrm>
            <a:off x="0" y="0"/>
            <a:ext cx="9144000" cy="1277100"/>
          </a:xfrm>
          <a:prstGeom prst="rect">
            <a:avLst/>
          </a:prstGeom>
          <a:solidFill>
            <a:schemeClr val="bg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90388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
        <p:cNvGrpSpPr/>
        <p:nvPr/>
      </p:nvGrpSpPr>
      <p:grpSpPr>
        <a:xfrm>
          <a:off x="0" y="0"/>
          <a:ext cx="0" cy="0"/>
          <a:chOff x="0" y="0"/>
          <a:chExt cx="0" cy="0"/>
        </a:xfrm>
      </p:grpSpPr>
      <p:sp>
        <p:nvSpPr>
          <p:cNvPr id="19" name="Google Shape;19;p4"/>
          <p:cNvSpPr/>
          <p:nvPr/>
        </p:nvSpPr>
        <p:spPr>
          <a:xfrm>
            <a:off x="0" y="4369000"/>
            <a:ext cx="9144000" cy="774300"/>
          </a:xfrm>
          <a:prstGeom prst="rect">
            <a:avLst/>
          </a:prstGeom>
          <a:solidFill>
            <a:schemeClr val="bg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4"/>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1"/>
              </a:buClr>
              <a:buSzPts val="1300"/>
              <a:buFont typeface="Merriweather"/>
              <a:buNone/>
              <a:defRPr sz="1300" b="0" i="0" u="none" strike="noStrike" cap="none">
                <a:solidFill>
                  <a:schemeClr val="lt1"/>
                </a:solidFill>
                <a:latin typeface="Merriweather"/>
                <a:ea typeface="Merriweather"/>
                <a:cs typeface="Merriweather"/>
                <a:sym typeface="Merriweather"/>
              </a:defRPr>
            </a:lvl1pPr>
          </a:lstStyle>
          <a:p>
            <a:endParaRPr/>
          </a:p>
        </p:txBody>
      </p:sp>
      <p:sp>
        <p:nvSpPr>
          <p:cNvPr id="21" name="Google Shape;2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25816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bg1"/>
        </a:solidFill>
        <a:effectLst/>
      </p:bgPr>
    </p:bg>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5905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6"/>
          <p:cNvSpPr/>
          <p:nvPr/>
        </p:nvSpPr>
        <p:spPr>
          <a:xfrm>
            <a:off x="0" y="0"/>
            <a:ext cx="9144000" cy="1277100"/>
          </a:xfrm>
          <a:prstGeom prst="rect">
            <a:avLst/>
          </a:prstGeom>
          <a:solidFill>
            <a:schemeClr val="bg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6"/>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28" name="Google Shape;28;p6"/>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29" name="Google Shape;29;p6"/>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85964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bg1"/>
        </a:solidFill>
        <a:effectLst/>
      </p:bgPr>
    </p:bg>
    <p:spTree>
      <p:nvGrpSpPr>
        <p:cNvPr id="1" name="Shape 31"/>
        <p:cNvGrpSpPr/>
        <p:nvPr/>
      </p:nvGrpSpPr>
      <p:grpSpPr>
        <a:xfrm>
          <a:off x="0" y="0"/>
          <a:ext cx="0" cy="0"/>
          <a:chOff x="0" y="0"/>
          <a:chExt cx="0" cy="0"/>
        </a:xfrm>
      </p:grpSpPr>
      <p:sp>
        <p:nvSpPr>
          <p:cNvPr id="32" name="Google Shape;32;p7"/>
          <p:cNvSpPr/>
          <p:nvPr/>
        </p:nvSpPr>
        <p:spPr>
          <a:xfrm>
            <a:off x="0" y="48099"/>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33" name="Google Shape;33;p7"/>
          <p:cNvSpPr/>
          <p:nvPr/>
        </p:nvSpPr>
        <p:spPr>
          <a:xfrm>
            <a:off x="0"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accent3"/>
          </a:solidFill>
          <a:ln>
            <a:noFill/>
          </a:ln>
        </p:spPr>
      </p:sp>
      <p:sp>
        <p:nvSpPr>
          <p:cNvPr id="34" name="Google Shape;34;p7"/>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35" name="Google Shape;35;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49463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8"/>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8"/>
          <p:cNvSpPr/>
          <p:nvPr/>
        </p:nvSpPr>
        <p:spPr>
          <a:xfrm>
            <a:off x="0" y="44125"/>
            <a:ext cx="4313625" cy="4399375"/>
          </a:xfrm>
          <a:custGeom>
            <a:avLst/>
            <a:gdLst/>
            <a:ahLst/>
            <a:cxnLst/>
            <a:rect l="0" t="0" r="0" b="0"/>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39" name="Google Shape;39;p8"/>
          <p:cNvSpPr/>
          <p:nvPr/>
        </p:nvSpPr>
        <p:spPr>
          <a:xfrm>
            <a:off x="-125" y="0"/>
            <a:ext cx="4316900" cy="4395600"/>
          </a:xfrm>
          <a:custGeom>
            <a:avLst/>
            <a:gdLst/>
            <a:ahLst/>
            <a:cxnLst/>
            <a:rect l="0" t="0" r="0" b="0"/>
            <a:pathLst>
              <a:path w="172676" h="175824" extrusionOk="0">
                <a:moveTo>
                  <a:pt x="0" y="6"/>
                </a:moveTo>
                <a:lnTo>
                  <a:pt x="172676" y="0"/>
                </a:lnTo>
                <a:lnTo>
                  <a:pt x="172562" y="126442"/>
                </a:lnTo>
                <a:lnTo>
                  <a:pt x="0" y="175824"/>
                </a:lnTo>
                <a:close/>
              </a:path>
            </a:pathLst>
          </a:custGeom>
          <a:solidFill>
            <a:schemeClr val="dk1"/>
          </a:solidFill>
          <a:ln>
            <a:noFill/>
          </a:ln>
        </p:spPr>
      </p:sp>
      <p:sp>
        <p:nvSpPr>
          <p:cNvPr id="40" name="Google Shape;40;p8"/>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41" name="Google Shape;41;p8"/>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42" name="Google Shape;42;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37260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9"/>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9"/>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46" name="Google Shape;46;p9"/>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20956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10"/>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0"/>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51" name="Google Shape;51;p10"/>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2pPr>
            <a:lvl3pPr marR="0" lvl="2"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3pPr>
            <a:lvl4pPr marR="0" lvl="3"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4pPr>
            <a:lvl5pPr marR="0" lvl="4"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5pPr>
            <a:lvl6pPr marR="0" lvl="5"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6pPr>
            <a:lvl7pPr marR="0" lvl="6"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7pPr>
            <a:lvl8pPr marR="0" lvl="7"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8pPr>
            <a:lvl9pPr marR="0" lvl="8"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9pPr>
          </a:lstStyle>
          <a:p>
            <a:endParaRPr/>
          </a:p>
        </p:txBody>
      </p:sp>
      <p:sp>
        <p:nvSpPr>
          <p:cNvPr id="52" name="Google Shape;52;p10"/>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53" name="Google Shape;5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08198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bg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18315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bg>
      <p:bgPr>
        <a:solidFill>
          <a:schemeClr val="bg1"/>
        </a:solidFill>
        <a:effectLst/>
      </p:bgPr>
    </p:bg>
    <p:spTree>
      <p:nvGrpSpPr>
        <p:cNvPr id="1" name="Shape 19"/>
        <p:cNvGrpSpPr/>
        <p:nvPr/>
      </p:nvGrpSpPr>
      <p:grpSpPr>
        <a:xfrm>
          <a:off x="0" y="0"/>
          <a:ext cx="0" cy="0"/>
          <a:chOff x="0" y="0"/>
          <a:chExt cx="0" cy="0"/>
        </a:xfrm>
      </p:grpSpPr>
      <p:sp>
        <p:nvSpPr>
          <p:cNvPr id="20" name="Shape 20"/>
          <p:cNvSpPr/>
          <p:nvPr/>
        </p:nvSpPr>
        <p:spPr>
          <a:xfrm>
            <a:off x="0" y="0"/>
            <a:ext cx="4314000" cy="5143500"/>
          </a:xfrm>
          <a:prstGeom prst="rect">
            <a:avLst/>
          </a:prstGeom>
          <a:solidFill>
            <a:schemeClr val="bg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0" y="44125"/>
            <a:ext cx="4313625" cy="4399375"/>
          </a:xfrm>
          <a:custGeom>
            <a:avLst/>
            <a:gdLst/>
            <a:ahLst/>
            <a:cxnLst/>
            <a:rect l="0" t="0" r="0" b="0"/>
            <a:pathLst>
              <a:path w="172545" h="175975" extrusionOk="0">
                <a:moveTo>
                  <a:pt x="0" y="157"/>
                </a:moveTo>
                <a:lnTo>
                  <a:pt x="172419" y="0"/>
                </a:lnTo>
                <a:lnTo>
                  <a:pt x="172545" y="126541"/>
                </a:lnTo>
                <a:lnTo>
                  <a:pt x="0" y="175975"/>
                </a:lnTo>
                <a:close/>
              </a:path>
            </a:pathLst>
          </a:custGeom>
          <a:solidFill>
            <a:schemeClr val="bg1"/>
          </a:solidFill>
          <a:ln>
            <a:noFill/>
          </a:ln>
        </p:spPr>
      </p:sp>
      <p:sp>
        <p:nvSpPr>
          <p:cNvPr id="22" name="Shape 22"/>
          <p:cNvSpPr/>
          <p:nvPr/>
        </p:nvSpPr>
        <p:spPr>
          <a:xfrm>
            <a:off x="-125" y="0"/>
            <a:ext cx="4316900" cy="4395600"/>
          </a:xfrm>
          <a:custGeom>
            <a:avLst/>
            <a:gdLst/>
            <a:ahLst/>
            <a:cxnLst/>
            <a:rect l="0" t="0" r="0" b="0"/>
            <a:pathLst>
              <a:path w="172676" h="175824" extrusionOk="0">
                <a:moveTo>
                  <a:pt x="0" y="6"/>
                </a:moveTo>
                <a:lnTo>
                  <a:pt x="172676" y="0"/>
                </a:lnTo>
                <a:lnTo>
                  <a:pt x="172562" y="126442"/>
                </a:lnTo>
                <a:lnTo>
                  <a:pt x="0" y="175824"/>
                </a:lnTo>
                <a:close/>
              </a:path>
            </a:pathLst>
          </a:custGeom>
          <a:solidFill>
            <a:schemeClr val="bg1"/>
          </a:solidFill>
          <a:ln>
            <a:noFill/>
          </a:ln>
        </p:spPr>
      </p:sp>
      <p:sp>
        <p:nvSpPr>
          <p:cNvPr id="23" name="Shape 23"/>
          <p:cNvSpPr txBox="1">
            <a:spLocks noGrp="1"/>
          </p:cNvSpPr>
          <p:nvPr>
            <p:ph type="title"/>
          </p:nvPr>
        </p:nvSpPr>
        <p:spPr>
          <a:xfrm>
            <a:off x="311725" y="500925"/>
            <a:ext cx="3706500" cy="2508900"/>
          </a:xfrm>
          <a:prstGeom prst="rect">
            <a:avLst/>
          </a:prstGeom>
          <a:solidFill>
            <a:schemeClr val="bg1"/>
          </a:solidFill>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dirty="0"/>
          </a:p>
        </p:txBody>
      </p:sp>
      <p:sp>
        <p:nvSpPr>
          <p:cNvPr id="24" name="Shape 2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Shape 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49885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2"/>
        <p:cNvGrpSpPr/>
        <p:nvPr/>
      </p:nvGrpSpPr>
      <p:grpSpPr>
        <a:xfrm>
          <a:off x="0" y="0"/>
          <a:ext cx="0" cy="0"/>
          <a:chOff x="0" y="0"/>
          <a:chExt cx="0" cy="0"/>
        </a:xfrm>
      </p:grpSpPr>
      <p:sp>
        <p:nvSpPr>
          <p:cNvPr id="33" name="Shape 33"/>
          <p:cNvSpPr/>
          <p:nvPr/>
        </p:nvSpPr>
        <p:spPr>
          <a:xfrm>
            <a:off x="0" y="0"/>
            <a:ext cx="9144000" cy="1277100"/>
          </a:xfrm>
          <a:prstGeom prst="rect">
            <a:avLst/>
          </a:prstGeom>
          <a:solidFill>
            <a:schemeClr val="bg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Shape 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7" name="Shape 37"/>
          <p:cNvSpPr/>
          <p:nvPr/>
        </p:nvSpPr>
        <p:spPr>
          <a:xfrm>
            <a:off x="0" y="0"/>
            <a:ext cx="3764400" cy="5143500"/>
          </a:xfrm>
          <a:prstGeom prst="rect">
            <a:avLst/>
          </a:prstGeom>
          <a:solidFill>
            <a:schemeClr val="bg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Shape 39"/>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bg>
      <p:bgPr>
        <a:solidFill>
          <a:schemeClr val="bg1"/>
        </a:solidFill>
        <a:effectLst/>
      </p:bgPr>
    </p:bg>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accent1"/>
                </a:solidFill>
              </a:defRPr>
            </a:lvl1pPr>
            <a:lvl2pPr lvl="1">
              <a:spcBef>
                <a:spcPts val="0"/>
              </a:spcBef>
              <a:buNone/>
              <a:defRPr>
                <a:solidFill>
                  <a:schemeClr val="accent1"/>
                </a:solidFill>
              </a:defRPr>
            </a:lvl2pPr>
            <a:lvl3pPr lvl="2">
              <a:spcBef>
                <a:spcPts val="0"/>
              </a:spcBef>
              <a:buNone/>
              <a:defRPr>
                <a:solidFill>
                  <a:schemeClr val="accent1"/>
                </a:solidFill>
              </a:defRPr>
            </a:lvl3pPr>
            <a:lvl4pPr lvl="3">
              <a:spcBef>
                <a:spcPts val="0"/>
              </a:spcBef>
              <a:buNone/>
              <a:defRPr>
                <a:solidFill>
                  <a:schemeClr val="accent1"/>
                </a:solidFill>
              </a:defRPr>
            </a:lvl4pPr>
            <a:lvl5pPr lvl="4">
              <a:spcBef>
                <a:spcPts val="0"/>
              </a:spcBef>
              <a:buNone/>
              <a:defRPr>
                <a:solidFill>
                  <a:schemeClr val="accent1"/>
                </a:solidFill>
              </a:defRPr>
            </a:lvl5pPr>
            <a:lvl6pPr lvl="5">
              <a:spcBef>
                <a:spcPts val="0"/>
              </a:spcBef>
              <a:buNone/>
              <a:defRPr>
                <a:solidFill>
                  <a:schemeClr val="accent1"/>
                </a:solidFill>
              </a:defRPr>
            </a:lvl6pPr>
            <a:lvl7pPr lvl="6">
              <a:spcBef>
                <a:spcPts val="0"/>
              </a:spcBef>
              <a:buNone/>
              <a:defRPr>
                <a:solidFill>
                  <a:schemeClr val="accent1"/>
                </a:solidFill>
              </a:defRPr>
            </a:lvl7pPr>
            <a:lvl8pPr lvl="7">
              <a:spcBef>
                <a:spcPts val="0"/>
              </a:spcBef>
              <a:buNone/>
              <a:defRPr>
                <a:solidFill>
                  <a:schemeClr val="accent1"/>
                </a:solidFill>
              </a:defRPr>
            </a:lvl8pPr>
            <a:lvl9pPr lvl="8">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4"/>
        <p:cNvGrpSpPr/>
        <p:nvPr/>
      </p:nvGrpSpPr>
      <p:grpSpPr>
        <a:xfrm>
          <a:off x="0" y="0"/>
          <a:ext cx="0" cy="0"/>
          <a:chOff x="0" y="0"/>
          <a:chExt cx="0" cy="0"/>
        </a:xfrm>
      </p:grpSpPr>
      <p:sp>
        <p:nvSpPr>
          <p:cNvPr id="45" name="Shape 45"/>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Shape 47"/>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Shape 48"/>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50"/>
        <p:cNvGrpSpPr/>
        <p:nvPr/>
      </p:nvGrpSpPr>
      <p:grpSpPr>
        <a:xfrm>
          <a:off x="0" y="0"/>
          <a:ext cx="0" cy="0"/>
          <a:chOff x="0" y="0"/>
          <a:chExt cx="0" cy="0"/>
        </a:xfrm>
      </p:grpSpPr>
      <p:sp>
        <p:nvSpPr>
          <p:cNvPr id="51" name="Shape 51"/>
          <p:cNvSpPr/>
          <p:nvPr/>
        </p:nvSpPr>
        <p:spPr>
          <a:xfrm>
            <a:off x="0" y="4369000"/>
            <a:ext cx="9144000" cy="774300"/>
          </a:xfrm>
          <a:prstGeom prst="rect">
            <a:avLst/>
          </a:prstGeom>
          <a:solidFill>
            <a:schemeClr val="bg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Shape 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311750" y="831175"/>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endParaRPr/>
          </a:p>
        </p:txBody>
      </p:sp>
      <p:sp>
        <p:nvSpPr>
          <p:cNvPr id="56" name="Shape 56"/>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Shape 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bg>
      <p:bgPr>
        <a:solidFill>
          <a:schemeClr val="bg1"/>
        </a:solidFill>
        <a:effectLst/>
      </p:bgPr>
    </p:bg>
    <p:spTree>
      <p:nvGrpSpPr>
        <p:cNvPr id="1" name="Shape 58"/>
        <p:cNvGrpSpPr/>
        <p:nvPr/>
      </p:nvGrpSpPr>
      <p:grpSpPr>
        <a:xfrm>
          <a:off x="0" y="0"/>
          <a:ext cx="0" cy="0"/>
          <a:chOff x="0" y="0"/>
          <a:chExt cx="0" cy="0"/>
        </a:xfrm>
      </p:grpSpPr>
      <p:sp>
        <p:nvSpPr>
          <p:cNvPr id="59" name="Shape 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2"/>
                </a:solidFill>
                <a:latin typeface="Roboto"/>
                <a:ea typeface="Roboto"/>
                <a:cs typeface="Roboto"/>
                <a:sym typeface="Roboto"/>
              </a:defRPr>
            </a:lvl1pPr>
            <a:lvl2pPr lvl="1" algn="r">
              <a:spcBef>
                <a:spcPts val="0"/>
              </a:spcBef>
              <a:buNone/>
              <a:defRPr sz="1000">
                <a:solidFill>
                  <a:schemeClr val="dk2"/>
                </a:solidFill>
                <a:latin typeface="Roboto"/>
                <a:ea typeface="Roboto"/>
                <a:cs typeface="Roboto"/>
                <a:sym typeface="Roboto"/>
              </a:defRPr>
            </a:lvl2pPr>
            <a:lvl3pPr lvl="2" algn="r">
              <a:spcBef>
                <a:spcPts val="0"/>
              </a:spcBef>
              <a:buNone/>
              <a:defRPr sz="1000">
                <a:solidFill>
                  <a:schemeClr val="dk2"/>
                </a:solidFill>
                <a:latin typeface="Roboto"/>
                <a:ea typeface="Roboto"/>
                <a:cs typeface="Roboto"/>
                <a:sym typeface="Roboto"/>
              </a:defRPr>
            </a:lvl3pPr>
            <a:lvl4pPr lvl="3" algn="r">
              <a:spcBef>
                <a:spcPts val="0"/>
              </a:spcBef>
              <a:buNone/>
              <a:defRPr sz="1000">
                <a:solidFill>
                  <a:schemeClr val="dk2"/>
                </a:solidFill>
                <a:latin typeface="Roboto"/>
                <a:ea typeface="Roboto"/>
                <a:cs typeface="Roboto"/>
                <a:sym typeface="Roboto"/>
              </a:defRPr>
            </a:lvl4pPr>
            <a:lvl5pPr lvl="4" algn="r">
              <a:spcBef>
                <a:spcPts val="0"/>
              </a:spcBef>
              <a:buNone/>
              <a:defRPr sz="1000">
                <a:solidFill>
                  <a:schemeClr val="dk2"/>
                </a:solidFill>
                <a:latin typeface="Roboto"/>
                <a:ea typeface="Roboto"/>
                <a:cs typeface="Roboto"/>
                <a:sym typeface="Roboto"/>
              </a:defRPr>
            </a:lvl5pPr>
            <a:lvl6pPr lvl="5" algn="r">
              <a:spcBef>
                <a:spcPts val="0"/>
              </a:spcBef>
              <a:buNone/>
              <a:defRPr sz="1000">
                <a:solidFill>
                  <a:schemeClr val="dk2"/>
                </a:solidFill>
                <a:latin typeface="Roboto"/>
                <a:ea typeface="Roboto"/>
                <a:cs typeface="Roboto"/>
                <a:sym typeface="Roboto"/>
              </a:defRPr>
            </a:lvl6pPr>
            <a:lvl7pPr lvl="6" algn="r">
              <a:spcBef>
                <a:spcPts val="0"/>
              </a:spcBef>
              <a:buNone/>
              <a:defRPr sz="1000">
                <a:solidFill>
                  <a:schemeClr val="dk2"/>
                </a:solidFill>
                <a:latin typeface="Roboto"/>
                <a:ea typeface="Roboto"/>
                <a:cs typeface="Roboto"/>
                <a:sym typeface="Roboto"/>
              </a:defRPr>
            </a:lvl7pPr>
            <a:lvl8pPr lvl="7" algn="r">
              <a:spcBef>
                <a:spcPts val="0"/>
              </a:spcBef>
              <a:buNone/>
              <a:defRPr sz="1000">
                <a:solidFill>
                  <a:schemeClr val="dk2"/>
                </a:solidFill>
                <a:latin typeface="Roboto"/>
                <a:ea typeface="Roboto"/>
                <a:cs typeface="Roboto"/>
                <a:sym typeface="Roboto"/>
              </a:defRPr>
            </a:lvl8pPr>
            <a:lvl9pPr lvl="8" algn="r">
              <a:spcBef>
                <a:spcPts val="0"/>
              </a:spcBef>
              <a:buNone/>
              <a:defRPr sz="1000">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7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9573218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sZW2ByM623g"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eie.org/overview/engineering-design-proces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hyperlink" Target="https://www.remix3d.com/details/G009SXQ93CT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www.remix3d.com/details/686e11ea5abe4fbd92af1c4b9b8fd8e9" TargetMode="External"/><Relationship Id="rId5" Type="http://schemas.microsoft.com/office/2017/06/relationships/model3d" Target="../media/model3d2.glb"/><Relationship Id="rId10" Type="http://schemas.openxmlformats.org/officeDocument/2006/relationships/image" Target="../media/image17.png"/><Relationship Id="rId4" Type="http://schemas.openxmlformats.org/officeDocument/2006/relationships/image" Target="../media/image13.gif"/><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39B622-505E-12BE-D4D6-29CB88F8FD88}"/>
              </a:ext>
            </a:extLst>
          </p:cNvPr>
          <p:cNvPicPr>
            <a:picLocks noChangeAspect="1"/>
          </p:cNvPicPr>
          <p:nvPr/>
        </p:nvPicPr>
        <p:blipFill>
          <a:blip r:embed="rId2"/>
          <a:stretch>
            <a:fillRect/>
          </a:stretch>
        </p:blipFill>
        <p:spPr>
          <a:xfrm>
            <a:off x="5466" y="0"/>
            <a:ext cx="9133067" cy="5143500"/>
          </a:xfrm>
          <a:prstGeom prst="rect">
            <a:avLst/>
          </a:prstGeom>
        </p:spPr>
      </p:pic>
    </p:spTree>
    <p:extLst>
      <p:ext uri="{BB962C8B-B14F-4D97-AF65-F5344CB8AC3E}">
        <p14:creationId xmlns:p14="http://schemas.microsoft.com/office/powerpoint/2010/main" val="486727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1"/>
        <p:cNvGrpSpPr/>
        <p:nvPr/>
      </p:nvGrpSpPr>
      <p:grpSpPr>
        <a:xfrm>
          <a:off x="0" y="0"/>
          <a:ext cx="0" cy="0"/>
          <a:chOff x="0" y="0"/>
          <a:chExt cx="0" cy="0"/>
        </a:xfrm>
      </p:grpSpPr>
      <p:sp>
        <p:nvSpPr>
          <p:cNvPr id="212" name="Google Shape;212;p29"/>
          <p:cNvSpPr txBox="1">
            <a:spLocks noGrp="1"/>
          </p:cNvSpPr>
          <p:nvPr>
            <p:ph type="title"/>
          </p:nvPr>
        </p:nvSpPr>
        <p:spPr>
          <a:xfrm>
            <a:off x="736350" y="133850"/>
            <a:ext cx="7671300" cy="640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3600"/>
              <a:buFont typeface="Merriweather"/>
              <a:buNone/>
            </a:pPr>
            <a:r>
              <a:rPr lang="en" sz="3200" b="1" i="0" u="none" strike="noStrike" cap="none" dirty="0">
                <a:solidFill>
                  <a:schemeClr val="tx1">
                    <a:lumMod val="50000"/>
                  </a:schemeClr>
                </a:solidFill>
                <a:latin typeface="+mn-lt"/>
                <a:ea typeface="Englebert"/>
                <a:cs typeface="Englebert"/>
                <a:sym typeface="Englebert"/>
              </a:rPr>
              <a:t>All the Way to the Ocean</a:t>
            </a:r>
            <a:endParaRPr sz="3200" b="1" i="0" u="none" strike="noStrike" cap="none" dirty="0">
              <a:solidFill>
                <a:schemeClr val="tx1">
                  <a:lumMod val="50000"/>
                </a:schemeClr>
              </a:solidFill>
              <a:latin typeface="+mn-lt"/>
              <a:ea typeface="Englebert"/>
              <a:cs typeface="Englebert"/>
              <a:sym typeface="Englebert"/>
            </a:endParaRPr>
          </a:p>
        </p:txBody>
      </p:sp>
      <p:pic>
        <p:nvPicPr>
          <p:cNvPr id="213" name="Google Shape;213;p29" descr="An uplifting story about two best friends, Isaac and James and their discovery of the cause and effect relationship between our cities' storm drains and the world's oceans, lakes and rivers. In the story James throws a wrapper and plastic bottle in the gutter and doesn't believe that it will go all the way to the ocean. His friend Isaac warns James about the consequences of his littering. There begins the adventures of James and Isaac as they learn about the harmful effects of storm drain pollution, and in turn, spread the word to their friends and the rest of their school. Helping the kids along this journey are a concerned Crane from the coast line, a surprisingly insightful Surfer Dude and James' Mom." title="All the Way to the Ocean">
            <a:hlinkClick r:id="rId3"/>
          </p:cNvPr>
          <p:cNvPicPr preferRelativeResize="0"/>
          <p:nvPr/>
        </p:nvPicPr>
        <p:blipFill rotWithShape="1">
          <a:blip r:embed="rId4">
            <a:alphaModFix/>
          </a:blip>
          <a:srcRect/>
          <a:stretch/>
        </p:blipFill>
        <p:spPr>
          <a:xfrm>
            <a:off x="1897325" y="893150"/>
            <a:ext cx="5349350" cy="4012025"/>
          </a:xfrm>
          <a:prstGeom prst="rect">
            <a:avLst/>
          </a:prstGeom>
          <a:noFill/>
          <a:ln>
            <a:noFill/>
          </a:ln>
        </p:spPr>
      </p:pic>
      <p:sp>
        <p:nvSpPr>
          <p:cNvPr id="2" name="Slide Number Placeholder 1">
            <a:extLst>
              <a:ext uri="{FF2B5EF4-FFF2-40B4-BE49-F238E27FC236}">
                <a16:creationId xmlns:a16="http://schemas.microsoft.com/office/drawing/2014/main" id="{B3A073E8-06AF-CAEC-1911-BAE7AB77590D}"/>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10</a:t>
            </a:fld>
            <a:endParaRPr lang="e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429287" y="402561"/>
            <a:ext cx="8317521" cy="158932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rgbClr val="000000"/>
                </a:solidFill>
                <a:latin typeface="+mn-lt"/>
                <a:ea typeface="Englebert"/>
                <a:cs typeface="Englebert"/>
                <a:sym typeface="Englebert"/>
              </a:rPr>
              <a:t>Create an Informational Brochure or Booklet for Our Community:</a:t>
            </a:r>
            <a:endParaRPr sz="3200" b="1" dirty="0">
              <a:solidFill>
                <a:srgbClr val="000000"/>
              </a:solidFill>
              <a:latin typeface="+mn-lt"/>
              <a:ea typeface="Englebert"/>
              <a:cs typeface="Englebert"/>
              <a:sym typeface="Englebert"/>
            </a:endParaRPr>
          </a:p>
          <a:p>
            <a:pPr marL="0" lvl="0" indent="0" algn="ctr" rtl="0">
              <a:spcBef>
                <a:spcPts val="0"/>
              </a:spcBef>
              <a:spcAft>
                <a:spcPts val="0"/>
              </a:spcAft>
              <a:buNone/>
            </a:pPr>
            <a:endParaRPr sz="3200" b="1" dirty="0">
              <a:solidFill>
                <a:srgbClr val="000000"/>
              </a:solidFill>
              <a:latin typeface="+mn-lt"/>
              <a:ea typeface="Englebert"/>
              <a:cs typeface="Englebert"/>
              <a:sym typeface="Englebert"/>
            </a:endParaRPr>
          </a:p>
          <a:p>
            <a:pPr marL="0" lvl="0" indent="0" algn="ctr" rtl="0">
              <a:spcBef>
                <a:spcPts val="0"/>
              </a:spcBef>
              <a:spcAft>
                <a:spcPts val="0"/>
              </a:spcAft>
              <a:buNone/>
            </a:pPr>
            <a:r>
              <a:rPr lang="en" sz="3200" b="1" dirty="0">
                <a:solidFill>
                  <a:srgbClr val="000000"/>
                </a:solidFill>
                <a:latin typeface="+mn-lt"/>
                <a:ea typeface="Englebert"/>
                <a:cs typeface="Englebert"/>
                <a:sym typeface="Englebert"/>
              </a:rPr>
              <a:t>“How to Prevent Stormwater Pollution” </a:t>
            </a:r>
            <a:endParaRPr sz="3200" dirty="0">
              <a:solidFill>
                <a:srgbClr val="000000"/>
              </a:solidFill>
              <a:latin typeface="+mn-lt"/>
            </a:endParaRPr>
          </a:p>
        </p:txBody>
      </p:sp>
      <p:sp>
        <p:nvSpPr>
          <p:cNvPr id="2" name="Slide Number Placeholder 1">
            <a:extLst>
              <a:ext uri="{FF2B5EF4-FFF2-40B4-BE49-F238E27FC236}">
                <a16:creationId xmlns:a16="http://schemas.microsoft.com/office/drawing/2014/main" id="{510822F3-C62C-087E-0DF7-6C1492229578}"/>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11</a:t>
            </a:fld>
            <a:endParaRPr lang="e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62100" y="88850"/>
            <a:ext cx="9009600" cy="4965000"/>
          </a:xfrm>
          <a:prstGeom prst="rect">
            <a:avLst/>
          </a:prstGeom>
          <a:solidFill>
            <a:schemeClr val="bg1"/>
          </a:solidFill>
        </p:spPr>
        <p:txBody>
          <a:bodyPr spcFirstLastPara="1" wrap="square" lIns="91425" tIns="91425" rIns="91425" bIns="91425" anchor="t" anchorCtr="0">
            <a:noAutofit/>
          </a:bodyPr>
          <a:lstStyle/>
          <a:p>
            <a:pPr marL="0" lvl="0" indent="0">
              <a:spcBef>
                <a:spcPts val="0"/>
              </a:spcBef>
              <a:spcAft>
                <a:spcPts val="0"/>
              </a:spcAft>
              <a:buNone/>
            </a:pPr>
            <a:br>
              <a:rPr lang="en" sz="3000" b="1" dirty="0">
                <a:latin typeface="Englebert"/>
                <a:ea typeface="Englebert"/>
                <a:cs typeface="Englebert"/>
                <a:sym typeface="Englebert"/>
              </a:rPr>
            </a:br>
            <a:r>
              <a:rPr lang="en" sz="2800" b="1" u="sng" dirty="0">
                <a:solidFill>
                  <a:srgbClr val="000000"/>
                </a:solidFill>
                <a:latin typeface="+mn-lt"/>
                <a:ea typeface="Englebert"/>
                <a:cs typeface="Englebert"/>
                <a:sym typeface="Englebert"/>
              </a:rPr>
              <a:t>Instructions:</a:t>
            </a:r>
            <a:r>
              <a:rPr lang="en" sz="2800" b="1" dirty="0">
                <a:solidFill>
                  <a:srgbClr val="000000"/>
                </a:solidFill>
                <a:latin typeface="+mn-lt"/>
                <a:ea typeface="Englebert"/>
                <a:cs typeface="Englebert"/>
                <a:sym typeface="Englebert"/>
              </a:rPr>
              <a:t> Work with your group to research the following questions. Be sure to include the information in your brochure or booklet:</a:t>
            </a:r>
            <a:endParaRPr sz="2800" b="1" dirty="0">
              <a:solidFill>
                <a:srgbClr val="000000"/>
              </a:solidFill>
              <a:latin typeface="+mn-lt"/>
              <a:ea typeface="Englebert"/>
              <a:cs typeface="Englebert"/>
              <a:sym typeface="Englebert"/>
            </a:endParaRPr>
          </a:p>
          <a:p>
            <a:pPr marL="0" lvl="0" indent="0">
              <a:spcBef>
                <a:spcPts val="0"/>
              </a:spcBef>
              <a:spcAft>
                <a:spcPts val="0"/>
              </a:spcAft>
              <a:buNone/>
            </a:pPr>
            <a:endParaRPr sz="2800" b="1" dirty="0">
              <a:solidFill>
                <a:srgbClr val="000000"/>
              </a:solidFill>
              <a:latin typeface="+mn-lt"/>
              <a:ea typeface="Englebert"/>
              <a:cs typeface="Englebert"/>
              <a:sym typeface="Englebert"/>
            </a:endParaRPr>
          </a:p>
          <a:p>
            <a:pPr marL="0" lvl="0" indent="0" rtl="0">
              <a:spcBef>
                <a:spcPts val="0"/>
              </a:spcBef>
              <a:spcAft>
                <a:spcPts val="0"/>
              </a:spcAft>
              <a:buNone/>
            </a:pPr>
            <a:r>
              <a:rPr lang="en" sz="2800" b="1" dirty="0">
                <a:solidFill>
                  <a:srgbClr val="000000"/>
                </a:solidFill>
                <a:latin typeface="+mn-lt"/>
                <a:ea typeface="Englebert"/>
                <a:cs typeface="Englebert"/>
                <a:sym typeface="Englebert"/>
              </a:rPr>
              <a:t>	A. What is </a:t>
            </a:r>
            <a:r>
              <a:rPr lang="en-US" sz="2800" b="1" dirty="0">
                <a:solidFill>
                  <a:srgbClr val="000000"/>
                </a:solidFill>
                <a:latin typeface="+mn-lt"/>
                <a:ea typeface="Englebert"/>
                <a:cs typeface="Englebert"/>
                <a:sym typeface="Englebert"/>
              </a:rPr>
              <a:t>s</a:t>
            </a:r>
            <a:r>
              <a:rPr lang="en" sz="2800" b="1" dirty="0">
                <a:solidFill>
                  <a:srgbClr val="000000"/>
                </a:solidFill>
                <a:latin typeface="+mn-lt"/>
                <a:ea typeface="Englebert"/>
                <a:cs typeface="Englebert"/>
                <a:sym typeface="Englebert"/>
              </a:rPr>
              <a:t>tormwater pollution?</a:t>
            </a:r>
            <a:endParaRPr sz="2800" b="1" dirty="0">
              <a:solidFill>
                <a:srgbClr val="000000"/>
              </a:solidFill>
              <a:latin typeface="+mn-lt"/>
              <a:ea typeface="Englebert"/>
              <a:cs typeface="Englebert"/>
              <a:sym typeface="Englebert"/>
            </a:endParaRPr>
          </a:p>
          <a:p>
            <a:pPr lvl="0"/>
            <a:r>
              <a:rPr lang="en" sz="2800" b="1" dirty="0">
                <a:solidFill>
                  <a:srgbClr val="000000"/>
                </a:solidFill>
                <a:latin typeface="+mn-lt"/>
                <a:ea typeface="Englebert"/>
                <a:cs typeface="Englebert"/>
                <a:sym typeface="Englebert"/>
              </a:rPr>
              <a:t>	B. What are some sources of </a:t>
            </a:r>
            <a:r>
              <a:rPr lang="en-US" sz="2800" b="1" dirty="0">
                <a:solidFill>
                  <a:srgbClr val="000000"/>
                </a:solidFill>
                <a:latin typeface="+mn-lt"/>
                <a:ea typeface="Englebert"/>
                <a:cs typeface="Englebert"/>
                <a:sym typeface="Englebert"/>
              </a:rPr>
              <a:t>s</a:t>
            </a:r>
            <a:r>
              <a:rPr lang="en" sz="2800" b="1" dirty="0">
                <a:solidFill>
                  <a:srgbClr val="000000"/>
                </a:solidFill>
                <a:latin typeface="+mn-lt"/>
                <a:ea typeface="Englebert"/>
                <a:cs typeface="Englebert"/>
                <a:sym typeface="Englebert"/>
              </a:rPr>
              <a:t>tormwater 			pollution?</a:t>
            </a:r>
            <a:endParaRPr sz="2800" b="1" dirty="0">
              <a:solidFill>
                <a:srgbClr val="000000"/>
              </a:solidFill>
              <a:latin typeface="+mn-lt"/>
              <a:ea typeface="Englebert"/>
              <a:cs typeface="Englebert"/>
              <a:sym typeface="Englebert"/>
            </a:endParaRPr>
          </a:p>
          <a:p>
            <a:pPr lvl="0"/>
            <a:r>
              <a:rPr lang="en" sz="2800" b="1" dirty="0">
                <a:solidFill>
                  <a:srgbClr val="000000"/>
                </a:solidFill>
                <a:latin typeface="+mn-lt"/>
                <a:ea typeface="Englebert"/>
                <a:cs typeface="Englebert"/>
                <a:sym typeface="Englebert"/>
              </a:rPr>
              <a:t>	C. What can </a:t>
            </a:r>
            <a:r>
              <a:rPr lang="en-US" sz="2800" b="1" dirty="0">
                <a:solidFill>
                  <a:srgbClr val="000000"/>
                </a:solidFill>
                <a:latin typeface="+mn-lt"/>
                <a:ea typeface="Englebert"/>
                <a:cs typeface="Englebert"/>
                <a:sym typeface="Englebert"/>
              </a:rPr>
              <a:t>people</a:t>
            </a:r>
            <a:r>
              <a:rPr lang="en" sz="2800" b="1" dirty="0">
                <a:solidFill>
                  <a:srgbClr val="000000"/>
                </a:solidFill>
                <a:latin typeface="+mn-lt"/>
                <a:ea typeface="Englebert"/>
                <a:cs typeface="Englebert"/>
                <a:sym typeface="Englebert"/>
              </a:rPr>
              <a:t> do to prevent </a:t>
            </a:r>
            <a:r>
              <a:rPr lang="en-US" sz="2800" b="1" dirty="0">
                <a:solidFill>
                  <a:srgbClr val="000000"/>
                </a:solidFill>
                <a:latin typeface="+mn-lt"/>
                <a:ea typeface="Englebert"/>
                <a:cs typeface="Englebert"/>
                <a:sym typeface="Englebert"/>
              </a:rPr>
              <a:t>s</a:t>
            </a:r>
            <a:r>
              <a:rPr lang="en" sz="2800" b="1" dirty="0">
                <a:solidFill>
                  <a:srgbClr val="000000"/>
                </a:solidFill>
                <a:latin typeface="+mn-lt"/>
                <a:ea typeface="Englebert"/>
                <a:cs typeface="Englebert"/>
                <a:sym typeface="Englebert"/>
              </a:rPr>
              <a:t>tormwater 	 	pollution?</a:t>
            </a:r>
            <a:endParaRPr sz="2800" b="1" dirty="0">
              <a:solidFill>
                <a:srgbClr val="000000"/>
              </a:solidFill>
              <a:latin typeface="+mn-lt"/>
              <a:ea typeface="Englebert"/>
              <a:cs typeface="Englebert"/>
              <a:sym typeface="Englebert"/>
            </a:endParaRPr>
          </a:p>
        </p:txBody>
      </p:sp>
      <p:sp>
        <p:nvSpPr>
          <p:cNvPr id="2" name="Slide Number Placeholder 1">
            <a:extLst>
              <a:ext uri="{FF2B5EF4-FFF2-40B4-BE49-F238E27FC236}">
                <a16:creationId xmlns:a16="http://schemas.microsoft.com/office/drawing/2014/main" id="{B04C5F66-DA8F-4200-511C-E52DF31F821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12</a:t>
            </a:fld>
            <a:endParaRPr lang="e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710292" y="140150"/>
            <a:ext cx="7690757" cy="7704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200" b="1" dirty="0">
                <a:solidFill>
                  <a:srgbClr val="000000"/>
                </a:solidFill>
                <a:latin typeface="+mn-lt"/>
                <a:ea typeface="Englebert"/>
                <a:cs typeface="Englebert"/>
                <a:sym typeface="Englebert"/>
              </a:rPr>
              <a:t>Engineering Design Process</a:t>
            </a:r>
            <a:endParaRPr sz="3200" b="1" dirty="0">
              <a:solidFill>
                <a:srgbClr val="000000"/>
              </a:solidFill>
              <a:latin typeface="+mn-lt"/>
              <a:ea typeface="Englebert"/>
              <a:cs typeface="Englebert"/>
              <a:sym typeface="Englebert"/>
            </a:endParaRPr>
          </a:p>
        </p:txBody>
      </p:sp>
      <p:sp>
        <p:nvSpPr>
          <p:cNvPr id="176" name="Shape 176"/>
          <p:cNvSpPr txBox="1"/>
          <p:nvPr/>
        </p:nvSpPr>
        <p:spPr>
          <a:xfrm>
            <a:off x="6631225" y="3881325"/>
            <a:ext cx="2280600" cy="654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77" name="Shape 177"/>
          <p:cNvSpPr txBox="1"/>
          <p:nvPr/>
        </p:nvSpPr>
        <p:spPr>
          <a:xfrm>
            <a:off x="253450" y="3701800"/>
            <a:ext cx="1900500" cy="601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178" name="Shape 178"/>
          <p:cNvPicPr preferRelativeResize="0"/>
          <p:nvPr/>
        </p:nvPicPr>
        <p:blipFill>
          <a:blip r:embed="rId3">
            <a:alphaModFix/>
          </a:blip>
          <a:stretch>
            <a:fillRect/>
          </a:stretch>
        </p:blipFill>
        <p:spPr>
          <a:xfrm>
            <a:off x="466550" y="765900"/>
            <a:ext cx="5010050" cy="3823950"/>
          </a:xfrm>
          <a:prstGeom prst="rect">
            <a:avLst/>
          </a:prstGeom>
          <a:noFill/>
          <a:ln>
            <a:noFill/>
          </a:ln>
        </p:spPr>
      </p:pic>
      <p:sp>
        <p:nvSpPr>
          <p:cNvPr id="179" name="Shape 179"/>
          <p:cNvSpPr txBox="1"/>
          <p:nvPr/>
        </p:nvSpPr>
        <p:spPr>
          <a:xfrm>
            <a:off x="5508850" y="670967"/>
            <a:ext cx="3184200" cy="4268700"/>
          </a:xfrm>
          <a:prstGeom prst="rect">
            <a:avLst/>
          </a:prstGeom>
          <a:solidFill>
            <a:srgbClr val="D0E0E3"/>
          </a:solidFill>
          <a:ln w="9525" cap="flat" cmpd="sng">
            <a:solidFill>
              <a:srgbClr val="C9DAF8"/>
            </a:solidFill>
            <a:prstDash val="solid"/>
            <a:round/>
            <a:headEnd type="none" w="med" len="med"/>
            <a:tailEnd type="none" w="med" len="med"/>
          </a:ln>
        </p:spPr>
        <p:txBody>
          <a:bodyPr spcFirstLastPara="1" wrap="square" lIns="91425" tIns="91425" rIns="91425" bIns="91425" anchor="t" anchorCtr="0">
            <a:noAutofit/>
          </a:bodyPr>
          <a:lstStyle/>
          <a:p>
            <a:pPr marL="0" lvl="0" indent="0" rtl="0">
              <a:spcBef>
                <a:spcPts val="0"/>
              </a:spcBef>
              <a:spcAft>
                <a:spcPts val="0"/>
              </a:spcAft>
              <a:buNone/>
            </a:pPr>
            <a:r>
              <a:rPr lang="en" b="1" u="sng" dirty="0"/>
              <a:t>ASK</a:t>
            </a:r>
            <a:r>
              <a:rPr lang="en" dirty="0"/>
              <a:t>: What is the problem? How have others approached it? What are your constraints?</a:t>
            </a:r>
            <a:endParaRPr dirty="0"/>
          </a:p>
          <a:p>
            <a:pPr marL="0" lvl="0" indent="0" rtl="0">
              <a:spcBef>
                <a:spcPts val="0"/>
              </a:spcBef>
              <a:spcAft>
                <a:spcPts val="0"/>
              </a:spcAft>
              <a:buNone/>
            </a:pPr>
            <a:endParaRPr dirty="0"/>
          </a:p>
          <a:p>
            <a:pPr marL="0" lvl="0" indent="0" rtl="0">
              <a:spcBef>
                <a:spcPts val="0"/>
              </a:spcBef>
              <a:spcAft>
                <a:spcPts val="0"/>
              </a:spcAft>
              <a:buNone/>
            </a:pPr>
            <a:r>
              <a:rPr lang="en" b="1" u="sng" dirty="0"/>
              <a:t>IMAGINE</a:t>
            </a:r>
            <a:r>
              <a:rPr lang="en" dirty="0"/>
              <a:t>: What are some solutions? Brainstorm ideas and choose the best one.</a:t>
            </a:r>
            <a:endParaRPr dirty="0"/>
          </a:p>
          <a:p>
            <a:pPr marL="0" lvl="0" indent="0" rtl="0">
              <a:spcBef>
                <a:spcPts val="0"/>
              </a:spcBef>
              <a:spcAft>
                <a:spcPts val="0"/>
              </a:spcAft>
              <a:buNone/>
            </a:pPr>
            <a:endParaRPr dirty="0"/>
          </a:p>
          <a:p>
            <a:pPr marL="0" lvl="0" indent="0" rtl="0">
              <a:spcBef>
                <a:spcPts val="0"/>
              </a:spcBef>
              <a:spcAft>
                <a:spcPts val="0"/>
              </a:spcAft>
              <a:buNone/>
            </a:pPr>
            <a:r>
              <a:rPr lang="en" b="1" u="sng" dirty="0"/>
              <a:t>PLAN</a:t>
            </a:r>
            <a:r>
              <a:rPr lang="en" dirty="0"/>
              <a:t>: Draw a diagram or blueprint. Make lists of materials you will need.</a:t>
            </a:r>
            <a:endParaRPr dirty="0"/>
          </a:p>
          <a:p>
            <a:pPr marL="0" lvl="0" indent="0" rtl="0">
              <a:spcBef>
                <a:spcPts val="0"/>
              </a:spcBef>
              <a:spcAft>
                <a:spcPts val="0"/>
              </a:spcAft>
              <a:buNone/>
            </a:pPr>
            <a:endParaRPr dirty="0"/>
          </a:p>
          <a:p>
            <a:pPr marL="0" lvl="0" indent="0" rtl="0">
              <a:spcBef>
                <a:spcPts val="0"/>
              </a:spcBef>
              <a:spcAft>
                <a:spcPts val="0"/>
              </a:spcAft>
              <a:buNone/>
            </a:pPr>
            <a:r>
              <a:rPr lang="en" b="1" u="sng" dirty="0"/>
              <a:t>CREATE</a:t>
            </a:r>
            <a:r>
              <a:rPr lang="en" dirty="0"/>
              <a:t>: Follow your plan and create your prototype. Test it out!</a:t>
            </a:r>
            <a:endParaRPr dirty="0"/>
          </a:p>
          <a:p>
            <a:pPr marL="0" lvl="0" indent="0" rtl="0">
              <a:spcBef>
                <a:spcPts val="0"/>
              </a:spcBef>
              <a:spcAft>
                <a:spcPts val="0"/>
              </a:spcAft>
              <a:buNone/>
            </a:pPr>
            <a:endParaRPr dirty="0"/>
          </a:p>
          <a:p>
            <a:pPr marL="0" lvl="0" indent="0" rtl="0">
              <a:spcBef>
                <a:spcPts val="0"/>
              </a:spcBef>
              <a:spcAft>
                <a:spcPts val="0"/>
              </a:spcAft>
              <a:buNone/>
            </a:pPr>
            <a:r>
              <a:rPr lang="en" b="1" u="sng" dirty="0"/>
              <a:t>IMPROVE</a:t>
            </a:r>
            <a:r>
              <a:rPr lang="en" dirty="0"/>
              <a:t>: What works? What doesn't? What could work better? Modify your design to make it better. Test it out!</a:t>
            </a:r>
            <a:endParaRPr sz="1600" dirty="0">
              <a:solidFill>
                <a:srgbClr val="474747"/>
              </a:solidFill>
              <a:highlight>
                <a:srgbClr val="FFFFFF"/>
              </a:highlight>
            </a:endParaRPr>
          </a:p>
          <a:p>
            <a:pPr marL="0" lvl="0" indent="0">
              <a:spcBef>
                <a:spcPts val="0"/>
              </a:spcBef>
              <a:spcAft>
                <a:spcPts val="0"/>
              </a:spcAft>
              <a:buNone/>
            </a:pPr>
            <a:endParaRPr dirty="0"/>
          </a:p>
        </p:txBody>
      </p:sp>
      <p:sp>
        <p:nvSpPr>
          <p:cNvPr id="181" name="Shape 181"/>
          <p:cNvSpPr txBox="1"/>
          <p:nvPr/>
        </p:nvSpPr>
        <p:spPr>
          <a:xfrm>
            <a:off x="253450" y="4589850"/>
            <a:ext cx="5225400" cy="415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u="sng" dirty="0">
                <a:solidFill>
                  <a:schemeClr val="accent5"/>
                </a:solidFill>
                <a:hlinkClick r:id="rId4"/>
              </a:rPr>
              <a:t>https://eie.org/overview/engineering-design-process</a:t>
            </a:r>
            <a:endParaRPr sz="600" dirty="0"/>
          </a:p>
        </p:txBody>
      </p:sp>
      <p:sp>
        <p:nvSpPr>
          <p:cNvPr id="2" name="Slide Number Placeholder 1">
            <a:extLst>
              <a:ext uri="{FF2B5EF4-FFF2-40B4-BE49-F238E27FC236}">
                <a16:creationId xmlns:a16="http://schemas.microsoft.com/office/drawing/2014/main" id="{DD98E9D9-FB93-104E-6561-FC0507E46ABB}"/>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13</a:t>
            </a:fld>
            <a:endParaRPr lang="e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Shape 186"/>
          <p:cNvPicPr preferRelativeResize="0"/>
          <p:nvPr/>
        </p:nvPicPr>
        <p:blipFill>
          <a:blip r:embed="rId3">
            <a:alphaModFix/>
          </a:blip>
          <a:stretch>
            <a:fillRect/>
          </a:stretch>
        </p:blipFill>
        <p:spPr>
          <a:xfrm>
            <a:off x="5170761" y="304712"/>
            <a:ext cx="3399951" cy="4462272"/>
          </a:xfrm>
          <a:prstGeom prst="rect">
            <a:avLst/>
          </a:prstGeom>
          <a:noFill/>
          <a:ln>
            <a:noFill/>
          </a:ln>
        </p:spPr>
      </p:pic>
      <p:sp>
        <p:nvSpPr>
          <p:cNvPr id="187" name="Shape 187"/>
          <p:cNvSpPr txBox="1"/>
          <p:nvPr/>
        </p:nvSpPr>
        <p:spPr>
          <a:xfrm>
            <a:off x="257272" y="3614653"/>
            <a:ext cx="4485200" cy="1365885"/>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800" dirty="0">
                <a:latin typeface="+mn-lt"/>
                <a:ea typeface="Englebert"/>
                <a:cs typeface="Englebert"/>
                <a:sym typeface="Englebert"/>
              </a:rPr>
              <a:t>Can you design a better solution?</a:t>
            </a:r>
            <a:endParaRPr sz="2800" dirty="0">
              <a:latin typeface="+mn-lt"/>
              <a:ea typeface="Englebert"/>
              <a:cs typeface="Englebert"/>
              <a:sym typeface="Englebert"/>
            </a:endParaRPr>
          </a:p>
        </p:txBody>
      </p:sp>
      <p:sp>
        <p:nvSpPr>
          <p:cNvPr id="188" name="Shape 188"/>
          <p:cNvSpPr txBox="1"/>
          <p:nvPr/>
        </p:nvSpPr>
        <p:spPr>
          <a:xfrm rot="-737">
            <a:off x="159394" y="457379"/>
            <a:ext cx="4680956" cy="3506321"/>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b="1" u="sng" dirty="0">
                <a:latin typeface="+mn-lt"/>
                <a:ea typeface="Englebert"/>
                <a:cs typeface="Englebert"/>
                <a:sym typeface="Englebert"/>
              </a:rPr>
              <a:t>Background</a:t>
            </a:r>
            <a:r>
              <a:rPr lang="en" sz="2400" b="1" dirty="0">
                <a:latin typeface="+mn-lt"/>
                <a:ea typeface="Englebert"/>
                <a:cs typeface="Englebert"/>
                <a:sym typeface="Englebert"/>
              </a:rPr>
              <a:t>: </a:t>
            </a:r>
            <a:r>
              <a:rPr lang="en" sz="2400" dirty="0">
                <a:latin typeface="+mn-lt"/>
                <a:ea typeface="Englebert"/>
                <a:cs typeface="Englebert"/>
                <a:sym typeface="Englebert"/>
              </a:rPr>
              <a:t>LA County Public Works uses screens made out of fine mesh material to catch </a:t>
            </a:r>
            <a:r>
              <a:rPr lang="en-US" sz="2400" dirty="0">
                <a:latin typeface="+mn-lt"/>
                <a:ea typeface="Englebert"/>
                <a:cs typeface="Englebert"/>
                <a:sym typeface="Englebert"/>
              </a:rPr>
              <a:t>s</a:t>
            </a:r>
            <a:r>
              <a:rPr lang="en" sz="2400" dirty="0">
                <a:latin typeface="+mn-lt"/>
                <a:ea typeface="Englebert"/>
                <a:cs typeface="Englebert"/>
                <a:sym typeface="Englebert"/>
              </a:rPr>
              <a:t>tormwater </a:t>
            </a:r>
            <a:r>
              <a:rPr lang="en-US" sz="2400" dirty="0">
                <a:latin typeface="+mn-lt"/>
                <a:ea typeface="Englebert"/>
                <a:cs typeface="Englebert"/>
                <a:sym typeface="Englebert"/>
              </a:rPr>
              <a:t>p</a:t>
            </a:r>
            <a:r>
              <a:rPr lang="en" sz="2400" dirty="0">
                <a:latin typeface="+mn-lt"/>
                <a:ea typeface="Englebert"/>
                <a:cs typeface="Englebert"/>
                <a:sym typeface="Englebert"/>
              </a:rPr>
              <a:t>ollut</a:t>
            </a:r>
            <a:r>
              <a:rPr lang="en-US" sz="2400" dirty="0">
                <a:latin typeface="+mn-lt"/>
                <a:ea typeface="Englebert"/>
                <a:cs typeface="Englebert"/>
                <a:sym typeface="Englebert"/>
              </a:rPr>
              <a:t>ants.</a:t>
            </a:r>
            <a:r>
              <a:rPr lang="en" sz="2400" dirty="0">
                <a:latin typeface="+mn-lt"/>
                <a:ea typeface="Englebert"/>
                <a:cs typeface="Englebert"/>
                <a:sym typeface="Englebert"/>
              </a:rPr>
              <a:t> </a:t>
            </a:r>
          </a:p>
          <a:p>
            <a:pPr marL="0" lvl="0" indent="0" rtl="0">
              <a:spcBef>
                <a:spcPts val="0"/>
              </a:spcBef>
              <a:spcAft>
                <a:spcPts val="0"/>
              </a:spcAft>
              <a:buNone/>
            </a:pPr>
            <a:r>
              <a:rPr lang="en" sz="2400" b="1" u="sng" dirty="0">
                <a:latin typeface="+mn-lt"/>
                <a:ea typeface="Englebert"/>
                <a:cs typeface="Englebert"/>
                <a:sym typeface="Englebert"/>
              </a:rPr>
              <a:t>Problem</a:t>
            </a:r>
            <a:r>
              <a:rPr lang="en" sz="2400" b="1" dirty="0">
                <a:latin typeface="+mn-lt"/>
                <a:ea typeface="Englebert"/>
                <a:cs typeface="Englebert"/>
                <a:sym typeface="Englebert"/>
              </a:rPr>
              <a:t>: </a:t>
            </a:r>
            <a:r>
              <a:rPr lang="en" sz="2400" dirty="0">
                <a:latin typeface="+mn-lt"/>
                <a:ea typeface="Englebert"/>
                <a:cs typeface="Englebert"/>
                <a:sym typeface="Englebert"/>
              </a:rPr>
              <a:t>When </a:t>
            </a:r>
            <a:r>
              <a:rPr lang="en-US" sz="2400" dirty="0">
                <a:latin typeface="+mn-lt"/>
                <a:ea typeface="Englebert"/>
                <a:cs typeface="Englebert"/>
                <a:sym typeface="Englebert"/>
              </a:rPr>
              <a:t>waste</a:t>
            </a:r>
            <a:r>
              <a:rPr lang="en" sz="2400" dirty="0">
                <a:latin typeface="+mn-lt"/>
                <a:ea typeface="Englebert"/>
                <a:cs typeface="Englebert"/>
                <a:sym typeface="Englebert"/>
              </a:rPr>
              <a:t> covers the fine mesh, </a:t>
            </a:r>
            <a:r>
              <a:rPr lang="en-US" sz="2400" dirty="0">
                <a:latin typeface="+mn-lt"/>
                <a:ea typeface="Englebert"/>
                <a:cs typeface="Englebert"/>
                <a:sym typeface="Englebert"/>
              </a:rPr>
              <a:t>the </a:t>
            </a:r>
            <a:r>
              <a:rPr lang="en" sz="2400" dirty="0">
                <a:latin typeface="+mn-lt"/>
                <a:ea typeface="Englebert"/>
                <a:cs typeface="Englebert"/>
                <a:sym typeface="Englebert"/>
              </a:rPr>
              <a:t>stormwater overflows and goes to the ocean and beaches. </a:t>
            </a:r>
            <a:endParaRPr sz="2400" dirty="0">
              <a:latin typeface="+mn-lt"/>
            </a:endParaRPr>
          </a:p>
        </p:txBody>
      </p:sp>
      <p:sp>
        <p:nvSpPr>
          <p:cNvPr id="3" name="Rectangle 2">
            <a:extLst>
              <a:ext uri="{FF2B5EF4-FFF2-40B4-BE49-F238E27FC236}">
                <a16:creationId xmlns:a16="http://schemas.microsoft.com/office/drawing/2014/main" id="{5421EF82-C175-4201-8D7D-C1E5AB79E218}"/>
              </a:ext>
            </a:extLst>
          </p:cNvPr>
          <p:cNvSpPr/>
          <p:nvPr/>
        </p:nvSpPr>
        <p:spPr>
          <a:xfrm>
            <a:off x="6056250" y="4731066"/>
            <a:ext cx="1628972" cy="215444"/>
          </a:xfrm>
          <a:prstGeom prst="rect">
            <a:avLst/>
          </a:prstGeom>
        </p:spPr>
        <p:txBody>
          <a:bodyPr wrap="none">
            <a:spAutoFit/>
          </a:bodyPr>
          <a:lstStyle/>
          <a:p>
            <a:r>
              <a:rPr lang="en-US" sz="800" dirty="0">
                <a:latin typeface="Calibri" panose="020F0502020204030204" pitchFamily="34" charset="0"/>
                <a:ea typeface="Calibri" panose="020F0502020204030204" pitchFamily="34" charset="0"/>
                <a:cs typeface="Times New Roman" panose="02020603050405020304" pitchFamily="18" charset="0"/>
              </a:rPr>
              <a:t>Photo Credit: Miguel Mendoza, Jr. </a:t>
            </a:r>
            <a:endParaRPr lang="en-US" sz="800" dirty="0"/>
          </a:p>
        </p:txBody>
      </p:sp>
      <p:sp>
        <p:nvSpPr>
          <p:cNvPr id="2" name="Slide Number Placeholder 1">
            <a:extLst>
              <a:ext uri="{FF2B5EF4-FFF2-40B4-BE49-F238E27FC236}">
                <a16:creationId xmlns:a16="http://schemas.microsoft.com/office/drawing/2014/main" id="{A72CD17A-B222-0B80-0BAD-51D70205A0D9}"/>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14</a:t>
            </a:fld>
            <a:endParaRPr lang="en"/>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269421" y="808264"/>
            <a:ext cx="4893422" cy="422903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b="1" u="sng" dirty="0">
                <a:solidFill>
                  <a:srgbClr val="000000"/>
                </a:solidFill>
                <a:latin typeface="+mn-lt"/>
                <a:ea typeface="Englebert"/>
                <a:cs typeface="Englebert"/>
                <a:sym typeface="Englebert"/>
              </a:rPr>
              <a:t>Constraints</a:t>
            </a:r>
            <a:r>
              <a:rPr lang="en" sz="2800" b="1" dirty="0">
                <a:solidFill>
                  <a:srgbClr val="000000"/>
                </a:solidFill>
                <a:latin typeface="+mn-lt"/>
                <a:ea typeface="Englebert"/>
                <a:cs typeface="Englebert"/>
                <a:sym typeface="Englebert"/>
              </a:rPr>
              <a:t>: </a:t>
            </a:r>
            <a:r>
              <a:rPr lang="en" sz="2800" dirty="0">
                <a:solidFill>
                  <a:srgbClr val="000000"/>
                </a:solidFill>
                <a:latin typeface="+mn-lt"/>
                <a:ea typeface="Englebert"/>
                <a:cs typeface="Englebert"/>
                <a:sym typeface="Englebert"/>
              </a:rPr>
              <a:t>Limitations to a design.</a:t>
            </a:r>
            <a:endParaRPr sz="2800" dirty="0">
              <a:solidFill>
                <a:srgbClr val="000000"/>
              </a:solidFill>
              <a:latin typeface="+mn-lt"/>
              <a:ea typeface="Englebert"/>
              <a:cs typeface="Englebert"/>
              <a:sym typeface="Englebert"/>
            </a:endParaRPr>
          </a:p>
          <a:p>
            <a:pPr marL="0" lvl="0" indent="0">
              <a:spcBef>
                <a:spcPts val="0"/>
              </a:spcBef>
              <a:spcAft>
                <a:spcPts val="0"/>
              </a:spcAft>
              <a:buNone/>
            </a:pPr>
            <a:endParaRPr sz="2800" dirty="0">
              <a:solidFill>
                <a:srgbClr val="000000"/>
              </a:solidFill>
              <a:latin typeface="+mn-lt"/>
              <a:ea typeface="Englebert"/>
              <a:cs typeface="Englebert"/>
              <a:sym typeface="Englebert"/>
            </a:endParaRPr>
          </a:p>
          <a:p>
            <a:pPr marL="0" lvl="0" indent="0" rtl="0">
              <a:spcBef>
                <a:spcPts val="0"/>
              </a:spcBef>
              <a:spcAft>
                <a:spcPts val="0"/>
              </a:spcAft>
              <a:buNone/>
            </a:pPr>
            <a:r>
              <a:rPr lang="en" sz="2800" dirty="0">
                <a:solidFill>
                  <a:srgbClr val="000000"/>
                </a:solidFill>
                <a:latin typeface="+mn-lt"/>
                <a:ea typeface="Englebert"/>
                <a:cs typeface="Englebert"/>
                <a:sym typeface="Englebert"/>
              </a:rPr>
              <a:t>What are some constraints when using a mesh screen to filter out pollut</a:t>
            </a:r>
            <a:r>
              <a:rPr lang="en-US" sz="2800" dirty="0">
                <a:solidFill>
                  <a:srgbClr val="000000"/>
                </a:solidFill>
                <a:latin typeface="+mn-lt"/>
                <a:ea typeface="Englebert"/>
                <a:cs typeface="Englebert"/>
                <a:sym typeface="Englebert"/>
              </a:rPr>
              <a:t>ants</a:t>
            </a:r>
            <a:r>
              <a:rPr lang="en" sz="2800" dirty="0">
                <a:solidFill>
                  <a:srgbClr val="000000"/>
                </a:solidFill>
                <a:latin typeface="+mn-lt"/>
                <a:ea typeface="Englebert"/>
                <a:cs typeface="Englebert"/>
                <a:sym typeface="Englebert"/>
              </a:rPr>
              <a:t> at this catch basin?</a:t>
            </a:r>
            <a:endParaRPr sz="2800" dirty="0">
              <a:solidFill>
                <a:srgbClr val="000000"/>
              </a:solidFill>
              <a:latin typeface="+mn-lt"/>
              <a:ea typeface="Englebert"/>
              <a:cs typeface="Englebert"/>
              <a:sym typeface="Englebert"/>
            </a:endParaRPr>
          </a:p>
          <a:p>
            <a:pPr marL="0" lvl="0" indent="457200">
              <a:spcBef>
                <a:spcPts val="0"/>
              </a:spcBef>
              <a:spcAft>
                <a:spcPts val="0"/>
              </a:spcAft>
              <a:buNone/>
            </a:pPr>
            <a:endParaRPr dirty="0">
              <a:latin typeface="Englebert"/>
              <a:ea typeface="Englebert"/>
              <a:cs typeface="Englebert"/>
              <a:sym typeface="Englebert"/>
            </a:endParaRPr>
          </a:p>
          <a:p>
            <a:pPr marL="0" lvl="0" indent="0">
              <a:spcBef>
                <a:spcPts val="0"/>
              </a:spcBef>
              <a:spcAft>
                <a:spcPts val="0"/>
              </a:spcAft>
              <a:buNone/>
            </a:pPr>
            <a:endParaRPr dirty="0">
              <a:latin typeface="Englebert"/>
              <a:ea typeface="Englebert"/>
              <a:cs typeface="Englebert"/>
              <a:sym typeface="Englebert"/>
            </a:endParaRPr>
          </a:p>
        </p:txBody>
      </p:sp>
      <p:pic>
        <p:nvPicPr>
          <p:cNvPr id="195" name="Shape 195"/>
          <p:cNvPicPr preferRelativeResize="0"/>
          <p:nvPr/>
        </p:nvPicPr>
        <p:blipFill>
          <a:blip r:embed="rId3">
            <a:alphaModFix/>
          </a:blip>
          <a:stretch>
            <a:fillRect/>
          </a:stretch>
        </p:blipFill>
        <p:spPr>
          <a:xfrm>
            <a:off x="5162843" y="339839"/>
            <a:ext cx="3361686" cy="4463822"/>
          </a:xfrm>
          <a:prstGeom prst="rect">
            <a:avLst/>
          </a:prstGeom>
          <a:noFill/>
          <a:ln>
            <a:noFill/>
          </a:ln>
        </p:spPr>
      </p:pic>
      <p:sp>
        <p:nvSpPr>
          <p:cNvPr id="5" name="Rectangle 4">
            <a:extLst>
              <a:ext uri="{FF2B5EF4-FFF2-40B4-BE49-F238E27FC236}">
                <a16:creationId xmlns:a16="http://schemas.microsoft.com/office/drawing/2014/main" id="{43B8C477-458D-4B8E-8B26-6E331B440488}"/>
              </a:ext>
            </a:extLst>
          </p:cNvPr>
          <p:cNvSpPr/>
          <p:nvPr/>
        </p:nvSpPr>
        <p:spPr>
          <a:xfrm>
            <a:off x="6003164" y="4803661"/>
            <a:ext cx="1628972" cy="215444"/>
          </a:xfrm>
          <a:prstGeom prst="rect">
            <a:avLst/>
          </a:prstGeom>
        </p:spPr>
        <p:txBody>
          <a:bodyPr wrap="none">
            <a:spAutoFit/>
          </a:bodyPr>
          <a:lstStyle/>
          <a:p>
            <a:r>
              <a:rPr lang="en-US" sz="800" dirty="0">
                <a:latin typeface="Calibri" panose="020F0502020204030204" pitchFamily="34" charset="0"/>
                <a:ea typeface="Calibri" panose="020F0502020204030204" pitchFamily="34" charset="0"/>
                <a:cs typeface="Times New Roman" panose="02020603050405020304" pitchFamily="18" charset="0"/>
              </a:rPr>
              <a:t>Photo Credit: Miguel Mendoza, Jr. </a:t>
            </a:r>
            <a:endParaRPr lang="en-US" sz="800" dirty="0"/>
          </a:p>
        </p:txBody>
      </p:sp>
      <p:sp>
        <p:nvSpPr>
          <p:cNvPr id="2" name="Slide Number Placeholder 1">
            <a:extLst>
              <a:ext uri="{FF2B5EF4-FFF2-40B4-BE49-F238E27FC236}">
                <a16:creationId xmlns:a16="http://schemas.microsoft.com/office/drawing/2014/main" id="{B59E245E-3E0C-D1DF-7687-992ACE8D880F}"/>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15</a:t>
            </a:fld>
            <a:endParaRPr lang="en"/>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628225" y="418800"/>
            <a:ext cx="8152800" cy="1061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200" b="1" u="sng" dirty="0">
                <a:latin typeface="+mn-lt"/>
                <a:ea typeface="Englebert"/>
                <a:cs typeface="Englebert"/>
                <a:sym typeface="Englebert"/>
              </a:rPr>
              <a:t>Imagine</a:t>
            </a:r>
            <a:r>
              <a:rPr lang="en" sz="3200" b="1" dirty="0">
                <a:latin typeface="+mn-lt"/>
                <a:ea typeface="Englebert"/>
                <a:cs typeface="Englebert"/>
                <a:sym typeface="Englebert"/>
              </a:rPr>
              <a:t>: </a:t>
            </a:r>
            <a:r>
              <a:rPr lang="en" sz="3200" dirty="0">
                <a:latin typeface="+mn-lt"/>
                <a:ea typeface="Englebert"/>
                <a:cs typeface="Englebert"/>
                <a:sym typeface="Englebert"/>
              </a:rPr>
              <a:t>Use creativity and ingenuity to develop a solution to filter out pollutants at catch basins.</a:t>
            </a:r>
            <a:endParaRPr sz="3200" dirty="0">
              <a:latin typeface="+mn-lt"/>
              <a:ea typeface="Englebert"/>
              <a:cs typeface="Englebert"/>
              <a:sym typeface="Englebert"/>
            </a:endParaRPr>
          </a:p>
          <a:p>
            <a:pPr marL="0" lvl="0" indent="0">
              <a:spcBef>
                <a:spcPts val="0"/>
              </a:spcBef>
              <a:spcAft>
                <a:spcPts val="0"/>
              </a:spcAft>
              <a:buNone/>
            </a:pPr>
            <a:endParaRPr sz="3200" dirty="0">
              <a:latin typeface="+mn-lt"/>
              <a:ea typeface="Englebert"/>
              <a:cs typeface="Englebert"/>
              <a:sym typeface="Englebert"/>
            </a:endParaRPr>
          </a:p>
          <a:p>
            <a:pPr marL="457200" lvl="3" indent="-457200">
              <a:buFont typeface="Arial" panose="020B0604020202020204" pitchFamily="34" charset="0"/>
              <a:buChar char="•"/>
            </a:pPr>
            <a:r>
              <a:rPr lang="en" sz="3200" dirty="0">
                <a:latin typeface="+mn-lt"/>
                <a:ea typeface="Englebert"/>
                <a:cs typeface="Englebert"/>
                <a:sym typeface="Englebert"/>
              </a:rPr>
              <a:t>Let your imagination run wild!</a:t>
            </a:r>
            <a:endParaRPr sz="3200" dirty="0">
              <a:latin typeface="+mn-lt"/>
              <a:ea typeface="Englebert"/>
              <a:cs typeface="Englebert"/>
              <a:sym typeface="Englebert"/>
            </a:endParaRPr>
          </a:p>
          <a:p>
            <a:pPr marL="457200" lvl="0" indent="-457200">
              <a:spcBef>
                <a:spcPts val="0"/>
              </a:spcBef>
              <a:spcAft>
                <a:spcPts val="0"/>
              </a:spcAft>
              <a:buFont typeface="Arial" panose="020B0604020202020204" pitchFamily="34" charset="0"/>
              <a:buChar char="•"/>
            </a:pPr>
            <a:r>
              <a:rPr lang="en" sz="3200" dirty="0">
                <a:latin typeface="+mn-lt"/>
                <a:ea typeface="Englebert"/>
                <a:cs typeface="Englebert"/>
                <a:sym typeface="Englebert"/>
              </a:rPr>
              <a:t>Brainstorm some ideas.</a:t>
            </a:r>
            <a:endParaRPr sz="3200" dirty="0">
              <a:latin typeface="+mn-lt"/>
              <a:ea typeface="Englebert"/>
              <a:cs typeface="Englebert"/>
              <a:sym typeface="Englebert"/>
            </a:endParaRPr>
          </a:p>
          <a:p>
            <a:pPr marL="457200" lvl="0" indent="-457200">
              <a:spcBef>
                <a:spcPts val="0"/>
              </a:spcBef>
              <a:spcAft>
                <a:spcPts val="0"/>
              </a:spcAft>
              <a:buFont typeface="Arial" panose="020B0604020202020204" pitchFamily="34" charset="0"/>
              <a:buChar char="•"/>
            </a:pPr>
            <a:r>
              <a:rPr lang="en" sz="3200" dirty="0">
                <a:latin typeface="+mn-lt"/>
                <a:ea typeface="Englebert"/>
                <a:cs typeface="Englebert"/>
                <a:sym typeface="Englebert"/>
              </a:rPr>
              <a:t>Pick the best one to plan further.</a:t>
            </a:r>
            <a:endParaRPr sz="3200" dirty="0">
              <a:latin typeface="+mn-lt"/>
              <a:ea typeface="Englebert"/>
              <a:cs typeface="Englebert"/>
              <a:sym typeface="Englebert"/>
            </a:endParaRPr>
          </a:p>
        </p:txBody>
      </p:sp>
      <p:sp>
        <p:nvSpPr>
          <p:cNvPr id="2" name="Slide Number Placeholder 1">
            <a:extLst>
              <a:ext uri="{FF2B5EF4-FFF2-40B4-BE49-F238E27FC236}">
                <a16:creationId xmlns:a16="http://schemas.microsoft.com/office/drawing/2014/main" id="{1E2A23FF-3701-BACB-9D20-9A7D9A90E341}"/>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16</a:t>
            </a:fld>
            <a:endParaRPr lang="en"/>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212271" y="418800"/>
            <a:ext cx="8719458" cy="106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800" b="1" u="sng" dirty="0">
                <a:solidFill>
                  <a:srgbClr val="000000"/>
                </a:solidFill>
                <a:latin typeface="+mn-lt"/>
                <a:ea typeface="Englebert"/>
                <a:cs typeface="Englebert"/>
                <a:sym typeface="Englebert"/>
              </a:rPr>
              <a:t>Plan</a:t>
            </a:r>
            <a:r>
              <a:rPr lang="en-US" sz="2800" b="1" dirty="0">
                <a:solidFill>
                  <a:srgbClr val="000000"/>
                </a:solidFill>
                <a:latin typeface="+mn-lt"/>
                <a:ea typeface="Englebert"/>
                <a:cs typeface="Englebert"/>
                <a:sym typeface="Englebert"/>
              </a:rPr>
              <a:t>: </a:t>
            </a:r>
            <a:r>
              <a:rPr lang="en-US" sz="2800" dirty="0">
                <a:solidFill>
                  <a:srgbClr val="000000"/>
                </a:solidFill>
                <a:latin typeface="+mn-lt"/>
                <a:ea typeface="Englebert"/>
                <a:cs typeface="Englebert"/>
                <a:sym typeface="Englebert"/>
              </a:rPr>
              <a:t>Now that you’ve chosen your best idea, draw a detailed diagram of a prototype, or blueprint, and describe the materials you would need to build it.</a:t>
            </a:r>
          </a:p>
          <a:p>
            <a:pPr marL="0" lvl="0" indent="0" rtl="0">
              <a:spcBef>
                <a:spcPts val="0"/>
              </a:spcBef>
              <a:spcAft>
                <a:spcPts val="0"/>
              </a:spcAft>
              <a:buNone/>
            </a:pPr>
            <a:endParaRPr sz="2800" dirty="0">
              <a:latin typeface="+mn-lt"/>
              <a:ea typeface="Englebert"/>
              <a:cs typeface="Englebert"/>
              <a:sym typeface="Englebert"/>
            </a:endParaRPr>
          </a:p>
          <a:p>
            <a:pPr marL="457200" lvl="3" indent="-457200">
              <a:buFont typeface="Arial" panose="020B0604020202020204" pitchFamily="34" charset="0"/>
              <a:buChar char="•"/>
            </a:pPr>
            <a:r>
              <a:rPr lang="en" sz="2800" dirty="0">
                <a:solidFill>
                  <a:srgbClr val="000000"/>
                </a:solidFill>
                <a:latin typeface="+mn-lt"/>
                <a:ea typeface="Englebert"/>
                <a:cs typeface="Englebert"/>
                <a:sym typeface="Englebert"/>
              </a:rPr>
              <a:t>How does your solution prevent pollutants from going to the ocean? Where do they go instead? </a:t>
            </a:r>
            <a:r>
              <a:rPr lang="en" sz="2800" dirty="0">
                <a:latin typeface="+mn-lt"/>
                <a:ea typeface="Englebert"/>
                <a:cs typeface="Englebert"/>
                <a:sym typeface="Englebert"/>
              </a:rPr>
              <a:t>Brainstorm some ideas.</a:t>
            </a:r>
            <a:endParaRPr sz="2800" dirty="0">
              <a:latin typeface="+mn-lt"/>
              <a:ea typeface="Englebert"/>
              <a:cs typeface="Englebert"/>
              <a:sym typeface="Englebert"/>
            </a:endParaRPr>
          </a:p>
          <a:p>
            <a:pPr marL="457200" lvl="0" indent="-457200">
              <a:spcBef>
                <a:spcPts val="0"/>
              </a:spcBef>
              <a:spcAft>
                <a:spcPts val="0"/>
              </a:spcAft>
              <a:buFont typeface="Arial" panose="020B0604020202020204" pitchFamily="34" charset="0"/>
              <a:buChar char="•"/>
            </a:pPr>
            <a:r>
              <a:rPr lang="en" sz="2800" dirty="0">
                <a:solidFill>
                  <a:srgbClr val="000000"/>
                </a:solidFill>
                <a:latin typeface="+mn-lt"/>
                <a:ea typeface="Englebert"/>
                <a:cs typeface="Englebert"/>
                <a:sym typeface="Englebert"/>
              </a:rPr>
              <a:t>What types of materials did you use?</a:t>
            </a:r>
          </a:p>
          <a:p>
            <a:pPr marL="457200" lvl="0" indent="-457200">
              <a:spcBef>
                <a:spcPts val="0"/>
              </a:spcBef>
              <a:spcAft>
                <a:spcPts val="0"/>
              </a:spcAft>
              <a:buFont typeface="Arial" panose="020B0604020202020204" pitchFamily="34" charset="0"/>
              <a:buChar char="•"/>
            </a:pPr>
            <a:endParaRPr lang="en" sz="2800" dirty="0">
              <a:latin typeface="+mn-lt"/>
              <a:ea typeface="Englebert"/>
              <a:cs typeface="Englebert"/>
              <a:sym typeface="Englebert"/>
            </a:endParaRPr>
          </a:p>
          <a:p>
            <a:pPr lvl="0" algn="ctr">
              <a:spcBef>
                <a:spcPts val="0"/>
              </a:spcBef>
              <a:spcAft>
                <a:spcPts val="0"/>
              </a:spcAft>
            </a:pPr>
            <a:r>
              <a:rPr lang="en" sz="2800" b="1" dirty="0">
                <a:solidFill>
                  <a:srgbClr val="000000"/>
                </a:solidFill>
                <a:latin typeface="+mn-lt"/>
                <a:ea typeface="Englebert"/>
                <a:cs typeface="Englebert"/>
                <a:sym typeface="Englebert"/>
              </a:rPr>
              <a:t>Present your design to the class!</a:t>
            </a:r>
            <a:endParaRPr sz="2800" dirty="0">
              <a:latin typeface="+mn-lt"/>
              <a:ea typeface="Englebert"/>
              <a:cs typeface="Englebert"/>
              <a:sym typeface="Englebert"/>
            </a:endParaRPr>
          </a:p>
        </p:txBody>
      </p:sp>
      <p:sp>
        <p:nvSpPr>
          <p:cNvPr id="2" name="Slide Number Placeholder 1">
            <a:extLst>
              <a:ext uri="{FF2B5EF4-FFF2-40B4-BE49-F238E27FC236}">
                <a16:creationId xmlns:a16="http://schemas.microsoft.com/office/drawing/2014/main" id="{1E2A23FF-3701-BACB-9D20-9A7D9A90E341}"/>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3900933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457200" y="484114"/>
            <a:ext cx="8229600" cy="106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800" b="1" u="sng" dirty="0">
                <a:solidFill>
                  <a:srgbClr val="000000"/>
                </a:solidFill>
                <a:latin typeface="+mn-lt"/>
                <a:ea typeface="Englebert"/>
                <a:cs typeface="Englebert"/>
                <a:sym typeface="Englebert"/>
              </a:rPr>
              <a:t>Create</a:t>
            </a:r>
            <a:r>
              <a:rPr lang="en" sz="2800" b="1" dirty="0">
                <a:solidFill>
                  <a:srgbClr val="000000"/>
                </a:solidFill>
                <a:latin typeface="+mn-lt"/>
                <a:ea typeface="Englebert"/>
                <a:cs typeface="Englebert"/>
                <a:sym typeface="Englebert"/>
              </a:rPr>
              <a:t>: </a:t>
            </a:r>
            <a:r>
              <a:rPr lang="en" sz="2800" dirty="0">
                <a:solidFill>
                  <a:srgbClr val="000000"/>
                </a:solidFill>
                <a:latin typeface="+mn-lt"/>
                <a:ea typeface="Englebert"/>
                <a:cs typeface="Englebert"/>
                <a:sym typeface="Englebert"/>
              </a:rPr>
              <a:t>Following the design of your blueprint and using materials around your home, create a small prototype and test it.</a:t>
            </a:r>
          </a:p>
          <a:p>
            <a:pPr marL="0" lvl="0" indent="0" rtl="0">
              <a:spcBef>
                <a:spcPts val="0"/>
              </a:spcBef>
              <a:spcAft>
                <a:spcPts val="0"/>
              </a:spcAft>
              <a:buNone/>
            </a:pPr>
            <a:endParaRPr lang="en" sz="2800" dirty="0">
              <a:latin typeface="+mn-lt"/>
              <a:ea typeface="Englebert"/>
              <a:cs typeface="Englebert"/>
              <a:sym typeface="Englebert"/>
            </a:endParaRPr>
          </a:p>
          <a:p>
            <a:pPr marL="457200" lvl="0" indent="-457200" rtl="0">
              <a:spcBef>
                <a:spcPts val="0"/>
              </a:spcBef>
              <a:spcAft>
                <a:spcPts val="0"/>
              </a:spcAft>
              <a:buFont typeface="Arial" panose="020B0604020202020204" pitchFamily="34" charset="0"/>
              <a:buChar char="•"/>
            </a:pPr>
            <a:r>
              <a:rPr lang="en" sz="2800" dirty="0">
                <a:solidFill>
                  <a:srgbClr val="000000"/>
                </a:solidFill>
                <a:latin typeface="+mn-lt"/>
                <a:ea typeface="Englebert"/>
                <a:cs typeface="Englebert"/>
                <a:sym typeface="Englebert"/>
              </a:rPr>
              <a:t>How does it work?</a:t>
            </a:r>
          </a:p>
          <a:p>
            <a:pPr marL="457200" lvl="0" indent="-457200" rtl="0">
              <a:spcBef>
                <a:spcPts val="0"/>
              </a:spcBef>
              <a:spcAft>
                <a:spcPts val="0"/>
              </a:spcAft>
              <a:buFont typeface="Arial" panose="020B0604020202020204" pitchFamily="34" charset="0"/>
              <a:buChar char="•"/>
            </a:pPr>
            <a:r>
              <a:rPr lang="en" sz="2800" dirty="0">
                <a:latin typeface="+mn-lt"/>
                <a:ea typeface="Englebert"/>
                <a:cs typeface="Englebert"/>
                <a:sym typeface="Englebert"/>
              </a:rPr>
              <a:t>What works best?</a:t>
            </a:r>
          </a:p>
          <a:p>
            <a:pPr marL="457200" lvl="0" indent="-457200" rtl="0">
              <a:spcBef>
                <a:spcPts val="0"/>
              </a:spcBef>
              <a:spcAft>
                <a:spcPts val="0"/>
              </a:spcAft>
              <a:buFont typeface="Arial" panose="020B0604020202020204" pitchFamily="34" charset="0"/>
              <a:buChar char="•"/>
            </a:pPr>
            <a:r>
              <a:rPr lang="en" sz="2800" dirty="0">
                <a:latin typeface="+mn-lt"/>
                <a:ea typeface="Englebert"/>
                <a:cs typeface="Englebert"/>
                <a:sym typeface="Englebert"/>
              </a:rPr>
              <a:t>What doesn’t</a:t>
            </a:r>
          </a:p>
          <a:p>
            <a:pPr marL="457200" lvl="0" indent="-457200" rtl="0">
              <a:spcBef>
                <a:spcPts val="0"/>
              </a:spcBef>
              <a:spcAft>
                <a:spcPts val="0"/>
              </a:spcAft>
              <a:buFont typeface="Arial" panose="020B0604020202020204" pitchFamily="34" charset="0"/>
              <a:buChar char="•"/>
            </a:pPr>
            <a:r>
              <a:rPr lang="en" sz="2800" dirty="0">
                <a:latin typeface="+mn-lt"/>
                <a:ea typeface="Englebert"/>
                <a:cs typeface="Englebert"/>
                <a:sym typeface="Englebert"/>
              </a:rPr>
              <a:t>What could work better?</a:t>
            </a:r>
          </a:p>
          <a:p>
            <a:pPr marL="0" lvl="0" indent="0" rtl="0">
              <a:spcBef>
                <a:spcPts val="0"/>
              </a:spcBef>
              <a:spcAft>
                <a:spcPts val="0"/>
              </a:spcAft>
              <a:buNone/>
            </a:pPr>
            <a:endParaRPr sz="2800" dirty="0">
              <a:latin typeface="+mn-lt"/>
              <a:ea typeface="Englebert"/>
              <a:cs typeface="Englebert"/>
              <a:sym typeface="Englebert"/>
            </a:endParaRPr>
          </a:p>
        </p:txBody>
      </p:sp>
      <p:sp>
        <p:nvSpPr>
          <p:cNvPr id="2" name="Slide Number Placeholder 1">
            <a:extLst>
              <a:ext uri="{FF2B5EF4-FFF2-40B4-BE49-F238E27FC236}">
                <a16:creationId xmlns:a16="http://schemas.microsoft.com/office/drawing/2014/main" id="{1E2A23FF-3701-BACB-9D20-9A7D9A90E341}"/>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2053987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734814" y="116518"/>
            <a:ext cx="7674372" cy="484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u="sng" dirty="0">
                <a:solidFill>
                  <a:srgbClr val="000000"/>
                </a:solidFill>
                <a:latin typeface="+mn-lt"/>
                <a:ea typeface="Englebert"/>
                <a:cs typeface="Englebert"/>
                <a:sym typeface="Englebert"/>
              </a:rPr>
              <a:t>Improve</a:t>
            </a:r>
            <a:r>
              <a:rPr lang="en" sz="3200" b="1" dirty="0">
                <a:solidFill>
                  <a:srgbClr val="000000"/>
                </a:solidFill>
                <a:latin typeface="+mn-lt"/>
                <a:ea typeface="Englebert"/>
                <a:cs typeface="Englebert"/>
                <a:sym typeface="Englebert"/>
              </a:rPr>
              <a:t>: </a:t>
            </a:r>
            <a:r>
              <a:rPr lang="en" sz="3200" dirty="0">
                <a:solidFill>
                  <a:srgbClr val="000000"/>
                </a:solidFill>
                <a:latin typeface="+mn-lt"/>
                <a:ea typeface="Englebert"/>
                <a:cs typeface="Englebert"/>
                <a:sym typeface="Englebert"/>
              </a:rPr>
              <a:t>Based on your initial test, modify your design to make it better.</a:t>
            </a:r>
            <a:br>
              <a:rPr lang="en" sz="3200" dirty="0">
                <a:solidFill>
                  <a:srgbClr val="000000"/>
                </a:solidFill>
                <a:latin typeface="+mn-lt"/>
                <a:ea typeface="Englebert"/>
                <a:cs typeface="Englebert"/>
                <a:sym typeface="Englebert"/>
              </a:rPr>
            </a:br>
            <a:r>
              <a:rPr lang="en" sz="3200" dirty="0">
                <a:solidFill>
                  <a:srgbClr val="000000"/>
                </a:solidFill>
                <a:latin typeface="+mn-lt"/>
                <a:ea typeface="Englebert"/>
                <a:cs typeface="Englebert"/>
                <a:sym typeface="Englebert"/>
              </a:rPr>
              <a:t> </a:t>
            </a:r>
            <a:br>
              <a:rPr lang="en" sz="3200" dirty="0">
                <a:solidFill>
                  <a:srgbClr val="000000"/>
                </a:solidFill>
                <a:latin typeface="+mn-lt"/>
                <a:ea typeface="Englebert"/>
                <a:cs typeface="Englebert"/>
                <a:sym typeface="Englebert"/>
              </a:rPr>
            </a:br>
            <a:r>
              <a:rPr lang="en" sz="3200" dirty="0">
                <a:solidFill>
                  <a:srgbClr val="000000"/>
                </a:solidFill>
                <a:latin typeface="+mn-lt"/>
                <a:ea typeface="Englebert"/>
                <a:cs typeface="Englebert"/>
                <a:sym typeface="Englebert"/>
              </a:rPr>
              <a:t>Test it out again!</a:t>
            </a:r>
            <a:endParaRPr sz="3200" dirty="0">
              <a:solidFill>
                <a:srgbClr val="000000"/>
              </a:solidFill>
              <a:latin typeface="+mn-lt"/>
            </a:endParaRPr>
          </a:p>
        </p:txBody>
      </p:sp>
      <p:sp>
        <p:nvSpPr>
          <p:cNvPr id="2" name="Slide Number Placeholder 1">
            <a:extLst>
              <a:ext uri="{FF2B5EF4-FFF2-40B4-BE49-F238E27FC236}">
                <a16:creationId xmlns:a16="http://schemas.microsoft.com/office/drawing/2014/main" id="{61EF6913-8111-C2FC-A5AD-432DCF815CDE}"/>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19</a:t>
            </a:fld>
            <a:endParaRPr lang="e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11700" y="223675"/>
            <a:ext cx="8520600" cy="8280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200" b="1" dirty="0">
                <a:solidFill>
                  <a:srgbClr val="000000"/>
                </a:solidFill>
                <a:latin typeface="+mn-lt"/>
                <a:ea typeface="Englebert"/>
                <a:cs typeface="Englebert"/>
                <a:sym typeface="Englebert"/>
              </a:rPr>
              <a:t>What is Wrong With This Picture?</a:t>
            </a:r>
            <a:endParaRPr sz="3200" b="1" dirty="0">
              <a:solidFill>
                <a:srgbClr val="000000"/>
              </a:solidFill>
              <a:latin typeface="+mn-lt"/>
              <a:ea typeface="Englebert"/>
              <a:cs typeface="Englebert"/>
              <a:sym typeface="Englebert"/>
            </a:endParaRPr>
          </a:p>
        </p:txBody>
      </p:sp>
      <p:pic>
        <p:nvPicPr>
          <p:cNvPr id="71" name="Shape 71" descr="polluted beach.jpg"/>
          <p:cNvPicPr preferRelativeResize="0"/>
          <p:nvPr/>
        </p:nvPicPr>
        <p:blipFill>
          <a:blip r:embed="rId3">
            <a:alphaModFix/>
          </a:blip>
          <a:stretch>
            <a:fillRect/>
          </a:stretch>
        </p:blipFill>
        <p:spPr>
          <a:xfrm>
            <a:off x="1211013" y="1051675"/>
            <a:ext cx="6721969" cy="3787025"/>
          </a:xfrm>
          <a:prstGeom prst="rect">
            <a:avLst/>
          </a:prstGeom>
          <a:noFill/>
          <a:ln>
            <a:noFill/>
          </a:ln>
        </p:spPr>
      </p:pic>
      <p:sp>
        <p:nvSpPr>
          <p:cNvPr id="73" name="Shape 73"/>
          <p:cNvSpPr txBox="1"/>
          <p:nvPr/>
        </p:nvSpPr>
        <p:spPr>
          <a:xfrm>
            <a:off x="2077350" y="4760450"/>
            <a:ext cx="4989300" cy="27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600" b="1" dirty="0"/>
              <a:t>https://www.shutterstock.com/video/clip-9500465-stock-footage-pollution-on-the-beach-of-tropical-sea.html?src=rel/13104191:1/gg</a:t>
            </a:r>
            <a:endParaRPr sz="600" b="1" dirty="0"/>
          </a:p>
        </p:txBody>
      </p:sp>
      <p:sp>
        <p:nvSpPr>
          <p:cNvPr id="2" name="Slide Number Placeholder 1">
            <a:extLst>
              <a:ext uri="{FF2B5EF4-FFF2-40B4-BE49-F238E27FC236}">
                <a16:creationId xmlns:a16="http://schemas.microsoft.com/office/drawing/2014/main" id="{47AEA1E7-2584-4739-D89F-7A9F8CBB1C10}"/>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a:t>
            </a:fld>
            <a:endParaRPr lang="e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582300" y="362600"/>
            <a:ext cx="7979400" cy="4605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3200" b="1" dirty="0">
                <a:solidFill>
                  <a:srgbClr val="000000"/>
                </a:solidFill>
                <a:latin typeface="+mn-lt"/>
                <a:ea typeface="Englebert"/>
                <a:cs typeface="Englebert"/>
                <a:sym typeface="Englebert"/>
              </a:rPr>
              <a:t>How Should a Beach Look?</a:t>
            </a:r>
            <a:endParaRPr sz="3200" b="1" dirty="0">
              <a:solidFill>
                <a:srgbClr val="000000"/>
              </a:solidFill>
              <a:latin typeface="+mn-lt"/>
              <a:ea typeface="Englebert"/>
              <a:cs typeface="Englebert"/>
              <a:sym typeface="Englebert"/>
            </a:endParaRPr>
          </a:p>
        </p:txBody>
      </p:sp>
      <p:sp>
        <p:nvSpPr>
          <p:cNvPr id="83" name="Shape 83"/>
          <p:cNvSpPr txBox="1"/>
          <p:nvPr/>
        </p:nvSpPr>
        <p:spPr>
          <a:xfrm>
            <a:off x="4598204" y="3710100"/>
            <a:ext cx="4117200" cy="318300"/>
          </a:xfrm>
          <a:prstGeom prst="rect">
            <a:avLst/>
          </a:prstGeom>
          <a:noFill/>
          <a:ln>
            <a:noFill/>
          </a:ln>
        </p:spPr>
        <p:txBody>
          <a:bodyPr spcFirstLastPara="1" wrap="square" lIns="91425" tIns="91425" rIns="91425" bIns="91425" anchor="t" anchorCtr="0">
            <a:noAutofit/>
          </a:bodyPr>
          <a:lstStyle/>
          <a:p>
            <a:pPr lvl="0"/>
            <a:r>
              <a:rPr lang="en-US" sz="600" dirty="0"/>
              <a:t>https://supervisorkuehl.com/wp-content/uploads/2017/06/Heal-the-Bay-Report-Card-1080x630.jpg</a:t>
            </a:r>
            <a:endParaRPr sz="600" dirty="0"/>
          </a:p>
        </p:txBody>
      </p:sp>
      <p:pic>
        <p:nvPicPr>
          <p:cNvPr id="1028" name="Picture 4" descr="Image result for santa monica beach">
            <a:extLst>
              <a:ext uri="{FF2B5EF4-FFF2-40B4-BE49-F238E27FC236}">
                <a16:creationId xmlns:a16="http://schemas.microsoft.com/office/drawing/2014/main" id="{1EC68230-389A-4662-82F1-7C2453ED0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204" y="1176881"/>
            <a:ext cx="4480560" cy="26137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7FD2CF7-3EDF-048F-E243-1B60EC954AD7}"/>
              </a:ext>
            </a:extLst>
          </p:cNvPr>
          <p:cNvPicPr>
            <a:picLocks noChangeAspect="1"/>
          </p:cNvPicPr>
          <p:nvPr/>
        </p:nvPicPr>
        <p:blipFill>
          <a:blip r:embed="rId4"/>
          <a:stretch>
            <a:fillRect/>
          </a:stretch>
        </p:blipFill>
        <p:spPr>
          <a:xfrm>
            <a:off x="161360" y="983604"/>
            <a:ext cx="4237087" cy="3176291"/>
          </a:xfrm>
          <a:prstGeom prst="rect">
            <a:avLst/>
          </a:prstGeom>
        </p:spPr>
      </p:pic>
      <p:sp>
        <p:nvSpPr>
          <p:cNvPr id="3" name="Slide Number Placeholder 2">
            <a:extLst>
              <a:ext uri="{FF2B5EF4-FFF2-40B4-BE49-F238E27FC236}">
                <a16:creationId xmlns:a16="http://schemas.microsoft.com/office/drawing/2014/main" id="{FB7629BD-8CEB-4018-408B-7CFEF67BDA22}"/>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solidFill>
                  <a:srgbClr val="000000"/>
                </a:solidFill>
              </a:rPr>
              <a:t>3</a:t>
            </a:fld>
            <a:endParaRPr lang="en">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p:nvPr/>
        </p:nvSpPr>
        <p:spPr>
          <a:xfrm>
            <a:off x="325050" y="391975"/>
            <a:ext cx="8470500" cy="4397700"/>
          </a:xfrm>
          <a:prstGeom prst="rect">
            <a:avLst/>
          </a:prstGeom>
          <a:noFill/>
          <a:ln>
            <a:noFill/>
          </a:ln>
        </p:spPr>
        <p:txBody>
          <a:bodyPr spcFirstLastPara="1" wrap="square" lIns="91425" tIns="91425" rIns="91425" bIns="91425" anchor="t" anchorCtr="0">
            <a:noAutofit/>
          </a:bodyPr>
          <a:lstStyle/>
          <a:p>
            <a:pPr marR="0" lvl="0" algn="ctr" rtl="0">
              <a:lnSpc>
                <a:spcPct val="100000"/>
              </a:lnSpc>
              <a:spcBef>
                <a:spcPts val="0"/>
              </a:spcBef>
              <a:spcAft>
                <a:spcPts val="0"/>
              </a:spcAft>
              <a:buClr>
                <a:srgbClr val="000000"/>
              </a:buClr>
              <a:buSzPts val="3600"/>
            </a:pPr>
            <a:r>
              <a:rPr lang="en-US" sz="3200" b="1" i="0" u="none" strike="noStrike" cap="none" dirty="0">
                <a:latin typeface="+mn-lt"/>
                <a:ea typeface="Englebert"/>
                <a:cs typeface="Englebert"/>
                <a:sym typeface="Englebert"/>
              </a:rPr>
              <a:t>Who Made All of This Waste and</a:t>
            </a:r>
            <a:r>
              <a:rPr lang="en" sz="3200" b="1" i="0" u="none" strike="noStrike" cap="none" dirty="0">
                <a:latin typeface="+mn-lt"/>
                <a:ea typeface="Englebert"/>
                <a:cs typeface="Englebert"/>
                <a:sym typeface="Englebert"/>
              </a:rPr>
              <a:t> </a:t>
            </a:r>
          </a:p>
          <a:p>
            <a:pPr marR="0" lvl="0" algn="ctr" rtl="0">
              <a:lnSpc>
                <a:spcPct val="100000"/>
              </a:lnSpc>
              <a:spcBef>
                <a:spcPts val="0"/>
              </a:spcBef>
              <a:spcAft>
                <a:spcPts val="0"/>
              </a:spcAft>
              <a:buClr>
                <a:srgbClr val="000000"/>
              </a:buClr>
              <a:buSzPts val="3600"/>
            </a:pPr>
            <a:r>
              <a:rPr lang="en" sz="3200" b="1" i="0" u="none" strike="noStrike" cap="none" dirty="0">
                <a:latin typeface="+mn-lt"/>
                <a:ea typeface="Englebert"/>
                <a:cs typeface="Englebert"/>
                <a:sym typeface="Englebert"/>
              </a:rPr>
              <a:t>How Do You Think it Ended Up at the Beach?</a:t>
            </a:r>
            <a:endParaRPr sz="3200" b="1" i="0" u="none" strike="noStrike" cap="none" dirty="0">
              <a:latin typeface="+mn-lt"/>
              <a:ea typeface="Englebert"/>
              <a:cs typeface="Englebert"/>
              <a:sym typeface="Englebert"/>
            </a:endParaRPr>
          </a:p>
          <a:p>
            <a:pPr marL="457200" marR="0" lvl="1" algn="l" rtl="0">
              <a:lnSpc>
                <a:spcPct val="100000"/>
              </a:lnSpc>
              <a:spcBef>
                <a:spcPts val="0"/>
              </a:spcBef>
              <a:spcAft>
                <a:spcPts val="0"/>
              </a:spcAft>
              <a:buClr>
                <a:srgbClr val="000000"/>
              </a:buClr>
              <a:buSzPts val="3600"/>
            </a:pPr>
            <a:endParaRPr lang="en" sz="3200" b="1" dirty="0">
              <a:latin typeface="+mn-lt"/>
              <a:ea typeface="Englebert"/>
              <a:cs typeface="Englebert"/>
              <a:sym typeface="Englebert"/>
            </a:endParaRPr>
          </a:p>
          <a:p>
            <a:pPr marL="457200" marR="0" lvl="1" algn="l" rtl="0">
              <a:lnSpc>
                <a:spcPct val="100000"/>
              </a:lnSpc>
              <a:spcBef>
                <a:spcPts val="0"/>
              </a:spcBef>
              <a:spcAft>
                <a:spcPts val="0"/>
              </a:spcAft>
              <a:buClr>
                <a:srgbClr val="000000"/>
              </a:buClr>
              <a:buSzPts val="3600"/>
            </a:pPr>
            <a:r>
              <a:rPr lang="en" sz="2800" b="1" i="0" u="none" strike="noStrike" cap="none" dirty="0">
                <a:latin typeface="+mn-lt"/>
                <a:ea typeface="Englebert"/>
                <a:cs typeface="Englebert"/>
                <a:sym typeface="Englebert"/>
              </a:rPr>
              <a:t>Chart student responses </a:t>
            </a:r>
            <a:endParaRPr sz="2800" b="1" dirty="0">
              <a:latin typeface="+mn-lt"/>
              <a:ea typeface="Englebert"/>
              <a:cs typeface="Englebert"/>
              <a:sym typeface="Englebert"/>
            </a:endParaRPr>
          </a:p>
          <a:p>
            <a:pPr marL="1371600" marR="0" lvl="2" indent="-457200" algn="l" rtl="0">
              <a:lnSpc>
                <a:spcPct val="100000"/>
              </a:lnSpc>
              <a:spcBef>
                <a:spcPts val="0"/>
              </a:spcBef>
              <a:spcAft>
                <a:spcPts val="0"/>
              </a:spcAft>
              <a:buClr>
                <a:srgbClr val="000000"/>
              </a:buClr>
              <a:buSzPts val="3600"/>
              <a:buFont typeface="Arial" panose="020B0604020202020204" pitchFamily="34" charset="0"/>
              <a:buChar char="•"/>
            </a:pPr>
            <a:r>
              <a:rPr lang="en" sz="2800" b="1" i="0" u="none" strike="noStrike" cap="none" dirty="0">
                <a:latin typeface="+mn-lt"/>
                <a:ea typeface="Englebert"/>
                <a:cs typeface="Englebert"/>
                <a:sym typeface="Englebert"/>
              </a:rPr>
              <a:t>Who?</a:t>
            </a:r>
            <a:endParaRPr sz="2800" b="1" i="0" u="none" strike="noStrike" cap="none" dirty="0">
              <a:latin typeface="+mn-lt"/>
              <a:ea typeface="Englebert"/>
              <a:cs typeface="Englebert"/>
              <a:sym typeface="Englebert"/>
            </a:endParaRPr>
          </a:p>
          <a:p>
            <a:pPr marL="1371600" marR="0" lvl="2" indent="-457200" algn="l" rtl="0">
              <a:lnSpc>
                <a:spcPct val="100000"/>
              </a:lnSpc>
              <a:spcBef>
                <a:spcPts val="0"/>
              </a:spcBef>
              <a:spcAft>
                <a:spcPts val="0"/>
              </a:spcAft>
              <a:buClr>
                <a:srgbClr val="000000"/>
              </a:buClr>
              <a:buSzPts val="3600"/>
              <a:buFont typeface="Arial" panose="020B0604020202020204" pitchFamily="34" charset="0"/>
              <a:buChar char="•"/>
            </a:pPr>
            <a:r>
              <a:rPr lang="en" sz="2800" b="1" i="0" u="none" strike="noStrike" cap="none" dirty="0">
                <a:latin typeface="+mn-lt"/>
                <a:ea typeface="Englebert"/>
                <a:cs typeface="Englebert"/>
                <a:sym typeface="Englebert"/>
              </a:rPr>
              <a:t>How</a:t>
            </a:r>
            <a:r>
              <a:rPr lang="en" sz="2800" b="1" dirty="0">
                <a:latin typeface="+mn-lt"/>
                <a:ea typeface="Englebert"/>
                <a:cs typeface="Englebert"/>
                <a:sym typeface="Englebert"/>
              </a:rPr>
              <a:t>?</a:t>
            </a:r>
            <a:endParaRPr sz="2800" b="1" i="0" u="none" strike="noStrike" cap="none" dirty="0">
              <a:latin typeface="+mn-lt"/>
              <a:ea typeface="Englebert"/>
              <a:cs typeface="Englebert"/>
              <a:sym typeface="Englebert"/>
            </a:endParaRPr>
          </a:p>
        </p:txBody>
      </p:sp>
      <mc:AlternateContent xmlns:mc="http://schemas.openxmlformats.org/markup-compatibility/2006">
        <mc:Choice xmlns:am3d="http://schemas.microsoft.com/office/drawing/2017/model3d" Requires="am3d">
          <p:graphicFrame>
            <p:nvGraphicFramePr>
              <p:cNvPr id="4" name="3D Model 3" descr="Question mark">
                <a:extLst>
                  <a:ext uri="{FF2B5EF4-FFF2-40B4-BE49-F238E27FC236}">
                    <a16:creationId xmlns:a16="http://schemas.microsoft.com/office/drawing/2014/main" id="{3B33F583-CE75-4BD9-8CE2-65CC0BB6E200}"/>
                  </a:ext>
                </a:extLst>
              </p:cNvPr>
              <p:cNvGraphicFramePr>
                <a:graphicFrameLocks noChangeAspect="1"/>
              </p:cNvGraphicFramePr>
              <p:nvPr/>
            </p:nvGraphicFramePr>
            <p:xfrm>
              <a:off x="6881004" y="1863908"/>
              <a:ext cx="1512877" cy="2490030"/>
            </p:xfrm>
            <a:graphic>
              <a:graphicData uri="http://schemas.microsoft.com/office/drawing/2017/model3d">
                <am3d:model3d r:embed="rId3">
                  <am3d:spPr>
                    <a:xfrm>
                      <a:off x="0" y="0"/>
                      <a:ext cx="1512877" cy="2490030"/>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365192" ay="-1400743" az="-145178"/>
                    <am3d:postTrans dx="0" dy="0" dz="0"/>
                  </am3d:trans>
                  <am3d:attrSrcUrl r:id="rId4"/>
                  <am3d:raster rName="Office3DRenderer" rVer="16.0.8326">
                    <am3d:blip r:embed="rId5"/>
                  </am3d:raster>
                  <am3d:objViewport viewportSz="294621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Question mark">
                <a:extLst>
                  <a:ext uri="{FF2B5EF4-FFF2-40B4-BE49-F238E27FC236}">
                    <a16:creationId xmlns:a16="http://schemas.microsoft.com/office/drawing/2014/main" id="{3B33F583-CE75-4BD9-8CE2-65CC0BB6E200}"/>
                  </a:ext>
                </a:extLst>
              </p:cNvPr>
              <p:cNvPicPr>
                <a:picLocks noGrp="1" noRot="1" noChangeAspect="1" noMove="1" noResize="1" noEditPoints="1" noAdjustHandles="1" noChangeArrowheads="1" noChangeShapeType="1" noCrop="1"/>
              </p:cNvPicPr>
              <p:nvPr/>
            </p:nvPicPr>
            <p:blipFill>
              <a:blip r:embed="rId5"/>
              <a:stretch>
                <a:fillRect/>
              </a:stretch>
            </p:blipFill>
            <p:spPr>
              <a:xfrm>
                <a:off x="6881004" y="1863908"/>
                <a:ext cx="1512877" cy="2490030"/>
              </a:xfrm>
              <a:prstGeom prst="rect">
                <a:avLst/>
              </a:prstGeom>
            </p:spPr>
          </p:pic>
        </mc:Fallback>
      </mc:AlternateContent>
      <p:sp>
        <p:nvSpPr>
          <p:cNvPr id="2" name="Slide Number Placeholder 1">
            <a:extLst>
              <a:ext uri="{FF2B5EF4-FFF2-40B4-BE49-F238E27FC236}">
                <a16:creationId xmlns:a16="http://schemas.microsoft.com/office/drawing/2014/main" id="{FDF37C8B-A326-B2EE-FAC3-CC02B478574B}"/>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a:t>
            </a:fld>
            <a:endParaRPr lang="e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9" name="Google Shape;99;p17"/>
          <p:cNvSpPr txBox="1"/>
          <p:nvPr/>
        </p:nvSpPr>
        <p:spPr>
          <a:xfrm>
            <a:off x="95786" y="4261506"/>
            <a:ext cx="2269008" cy="452725"/>
          </a:xfrm>
          <a:prstGeom prst="rect">
            <a:avLst/>
          </a:prstGeom>
          <a:noFill/>
          <a:ln>
            <a:noFill/>
          </a:ln>
        </p:spPr>
        <p:txBody>
          <a:bodyPr spcFirstLastPara="1" wrap="square" lIns="91425" tIns="91425" rIns="91425" bIns="91425" anchor="t" anchorCtr="0">
            <a:noAutofit/>
          </a:bodyPr>
          <a:lstStyle/>
          <a:p>
            <a:pPr lvl="0">
              <a:buSzPts val="700"/>
            </a:pPr>
            <a:r>
              <a:rPr lang="en-US" sz="600" dirty="0"/>
              <a:t>https://commons.wikimedia.org/wiki/File:%22I_prefer_the_bottled_stuff,%22_said_the_storm_drain._(25565964563).jpg</a:t>
            </a:r>
            <a:endParaRPr sz="600" b="0" i="0" u="none" strike="noStrike" cap="none" dirty="0">
              <a:solidFill>
                <a:srgbClr val="000000"/>
              </a:solidFill>
              <a:sym typeface="Arial"/>
            </a:endParaRPr>
          </a:p>
        </p:txBody>
      </p:sp>
      <p:sp>
        <p:nvSpPr>
          <p:cNvPr id="100" name="Google Shape;100;p17"/>
          <p:cNvSpPr txBox="1"/>
          <p:nvPr/>
        </p:nvSpPr>
        <p:spPr>
          <a:xfrm>
            <a:off x="258125" y="2495275"/>
            <a:ext cx="2486100" cy="16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7"/>
          <p:cNvSpPr txBox="1"/>
          <p:nvPr/>
        </p:nvSpPr>
        <p:spPr>
          <a:xfrm>
            <a:off x="2228451" y="395775"/>
            <a:ext cx="6518357" cy="247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800" b="1" i="0" u="sng" strike="noStrike" cap="none" dirty="0">
                <a:latin typeface="+mn-lt"/>
                <a:ea typeface="Englebert"/>
                <a:cs typeface="Englebert"/>
                <a:sym typeface="Englebert"/>
              </a:rPr>
              <a:t>What are Pollutants?</a:t>
            </a:r>
            <a:endParaRPr sz="1800" b="1" i="0" u="sng" strike="noStrike" cap="none" dirty="0">
              <a:latin typeface="+mn-l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r>
              <a:rPr lang="en" sz="1800" b="1" i="0" u="none" strike="noStrike" cap="none" dirty="0">
                <a:latin typeface="+mn-lt"/>
                <a:ea typeface="Englebert"/>
                <a:cs typeface="Englebert"/>
                <a:sym typeface="Englebert"/>
              </a:rPr>
              <a:t>Any </a:t>
            </a:r>
            <a:r>
              <a:rPr lang="en-US" sz="1800" b="1" i="0" u="none" strike="noStrike" cap="none" dirty="0">
                <a:latin typeface="+mn-lt"/>
                <a:ea typeface="Englebert"/>
                <a:cs typeface="Englebert"/>
                <a:sym typeface="Englebert"/>
              </a:rPr>
              <a:t>substances that can hurt the environment</a:t>
            </a:r>
            <a:r>
              <a:rPr lang="en" sz="1800" b="1" i="0" u="none" strike="noStrike" cap="none" dirty="0">
                <a:latin typeface="+mn-lt"/>
                <a:ea typeface="Englebert"/>
                <a:cs typeface="Englebert"/>
                <a:sym typeface="Englebert"/>
              </a:rPr>
              <a:t>.</a:t>
            </a:r>
          </a:p>
          <a:p>
            <a:pPr marL="0" marR="0" lvl="0" indent="0" algn="ctr" rtl="0">
              <a:lnSpc>
                <a:spcPct val="100000"/>
              </a:lnSpc>
              <a:spcBef>
                <a:spcPts val="0"/>
              </a:spcBef>
              <a:spcAft>
                <a:spcPts val="0"/>
              </a:spcAft>
              <a:buClr>
                <a:srgbClr val="000000"/>
              </a:buClr>
              <a:buSzPts val="2400"/>
              <a:buFont typeface="Arial"/>
              <a:buNone/>
            </a:pPr>
            <a:endParaRPr lang="en" sz="1800" b="1" dirty="0">
              <a:latin typeface="+mn-l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r>
              <a:rPr lang="en" sz="1800" b="1" i="0" u="sng" strike="noStrike" cap="none" dirty="0">
                <a:latin typeface="+mn-lt"/>
                <a:ea typeface="Englebert"/>
                <a:cs typeface="Englebert"/>
                <a:sym typeface="Englebert"/>
              </a:rPr>
              <a:t>What is Stormwater Pollution?</a:t>
            </a:r>
          </a:p>
          <a:p>
            <a:pPr marL="0" marR="0" lvl="0" indent="0" algn="ctr" rtl="0">
              <a:lnSpc>
                <a:spcPct val="100000"/>
              </a:lnSpc>
              <a:spcBef>
                <a:spcPts val="0"/>
              </a:spcBef>
              <a:spcAft>
                <a:spcPts val="0"/>
              </a:spcAft>
              <a:buClr>
                <a:srgbClr val="000000"/>
              </a:buClr>
              <a:buSzPts val="2400"/>
              <a:buFont typeface="Arial"/>
              <a:buNone/>
            </a:pPr>
            <a:r>
              <a:rPr lang="en-US" sz="1800" b="1" dirty="0">
                <a:latin typeface="+mn-lt"/>
                <a:ea typeface="Englebert"/>
                <a:cs typeface="Englebert"/>
                <a:sym typeface="Englebert"/>
              </a:rPr>
              <a:t>Excess</a:t>
            </a:r>
            <a:r>
              <a:rPr lang="en" sz="1800" b="1" dirty="0">
                <a:latin typeface="+mn-lt"/>
                <a:ea typeface="Englebert"/>
                <a:cs typeface="Englebert"/>
                <a:sym typeface="Englebert"/>
              </a:rPr>
              <a:t> water that runs down storm drains </a:t>
            </a:r>
          </a:p>
          <a:p>
            <a:pPr marL="0" marR="0" lvl="0" indent="0" algn="ctr" rtl="0">
              <a:lnSpc>
                <a:spcPct val="100000"/>
              </a:lnSpc>
              <a:spcBef>
                <a:spcPts val="0"/>
              </a:spcBef>
              <a:spcAft>
                <a:spcPts val="0"/>
              </a:spcAft>
              <a:buClr>
                <a:srgbClr val="000000"/>
              </a:buClr>
              <a:buSzPts val="2400"/>
              <a:buFont typeface="Arial"/>
              <a:buNone/>
            </a:pPr>
            <a:r>
              <a:rPr lang="en" sz="1800" b="1" dirty="0">
                <a:latin typeface="+mn-lt"/>
                <a:ea typeface="Englebert"/>
                <a:cs typeface="Englebert"/>
                <a:sym typeface="Englebert"/>
              </a:rPr>
              <a:t>carrying pollutants from the environment. </a:t>
            </a:r>
            <a:endParaRPr lang="en" sz="1800" b="1" i="0" u="none" strike="noStrike" cap="none" dirty="0">
              <a:latin typeface="+mn-l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endParaRPr lang="en" sz="3000" b="1" dirty="0">
              <a:solidFill>
                <a:srgbClr val="0B5394"/>
              </a:solidFill>
              <a:latin typeface="Engleber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endParaRPr sz="3000" b="1" i="0" u="none" strike="noStrike" cap="none" dirty="0">
              <a:solidFill>
                <a:srgbClr val="0B5394"/>
              </a:solidFill>
              <a:latin typeface="Englebert"/>
              <a:ea typeface="Englebert"/>
              <a:cs typeface="Englebert"/>
              <a:sym typeface="Englebert"/>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0B5394"/>
              </a:solidFill>
              <a:latin typeface="Englebert"/>
              <a:ea typeface="Englebert"/>
              <a:cs typeface="Englebert"/>
              <a:sym typeface="Englebert"/>
            </a:endParaRPr>
          </a:p>
          <a:p>
            <a:pPr marL="0" marR="0" lvl="0" indent="0" algn="l" rtl="0">
              <a:lnSpc>
                <a:spcPct val="115000"/>
              </a:lnSpc>
              <a:spcBef>
                <a:spcPts val="0"/>
              </a:spcBef>
              <a:spcAft>
                <a:spcPts val="0"/>
              </a:spcAft>
              <a:buClr>
                <a:srgbClr val="000000"/>
              </a:buClr>
              <a:buSzPts val="1200"/>
              <a:buFont typeface="Arial"/>
              <a:buNone/>
            </a:pP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7BD6EE8A-55C6-4446-A9BD-921C08FD6B48}"/>
              </a:ext>
            </a:extLst>
          </p:cNvPr>
          <p:cNvPicPr>
            <a:picLocks noChangeAspect="1"/>
          </p:cNvPicPr>
          <p:nvPr/>
        </p:nvPicPr>
        <p:blipFill>
          <a:blip r:embed="rId3"/>
          <a:stretch>
            <a:fillRect/>
          </a:stretch>
        </p:blipFill>
        <p:spPr>
          <a:xfrm>
            <a:off x="194240" y="1671749"/>
            <a:ext cx="2008215" cy="2677620"/>
          </a:xfrm>
          <a:prstGeom prst="rect">
            <a:avLst/>
          </a:prstGeom>
        </p:spPr>
      </p:pic>
      <p:pic>
        <p:nvPicPr>
          <p:cNvPr id="5" name="Picture 4">
            <a:extLst>
              <a:ext uri="{FF2B5EF4-FFF2-40B4-BE49-F238E27FC236}">
                <a16:creationId xmlns:a16="http://schemas.microsoft.com/office/drawing/2014/main" id="{D6733448-7773-430B-99ED-854E3E5F1449}"/>
              </a:ext>
            </a:extLst>
          </p:cNvPr>
          <p:cNvPicPr>
            <a:picLocks noChangeAspect="1"/>
          </p:cNvPicPr>
          <p:nvPr/>
        </p:nvPicPr>
        <p:blipFill rotWithShape="1">
          <a:blip r:embed="rId4"/>
          <a:srcRect t="421" r="6935"/>
          <a:stretch/>
        </p:blipFill>
        <p:spPr>
          <a:xfrm>
            <a:off x="2527133" y="2571750"/>
            <a:ext cx="2953508" cy="1777619"/>
          </a:xfrm>
          <a:prstGeom prst="rect">
            <a:avLst/>
          </a:prstGeom>
        </p:spPr>
      </p:pic>
      <p:sp>
        <p:nvSpPr>
          <p:cNvPr id="6" name="Rectangle 5">
            <a:extLst>
              <a:ext uri="{FF2B5EF4-FFF2-40B4-BE49-F238E27FC236}">
                <a16:creationId xmlns:a16="http://schemas.microsoft.com/office/drawing/2014/main" id="{A4F6896A-8660-41B6-8E8C-1CEB41F104C2}"/>
              </a:ext>
            </a:extLst>
          </p:cNvPr>
          <p:cNvSpPr/>
          <p:nvPr/>
        </p:nvSpPr>
        <p:spPr>
          <a:xfrm>
            <a:off x="2421965" y="4349370"/>
            <a:ext cx="2966483" cy="276999"/>
          </a:xfrm>
          <a:prstGeom prst="rect">
            <a:avLst/>
          </a:prstGeom>
        </p:spPr>
        <p:txBody>
          <a:bodyPr wrap="square">
            <a:spAutoFit/>
          </a:bodyPr>
          <a:lstStyle/>
          <a:p>
            <a:r>
              <a:rPr lang="en-US" sz="600" dirty="0"/>
              <a:t>https://www.khon2.com/news/local-news/contractor-caught-dumping-waste-water-down-storm-drain/1025784152</a:t>
            </a:r>
          </a:p>
        </p:txBody>
      </p:sp>
      <p:pic>
        <p:nvPicPr>
          <p:cNvPr id="1026" name="Picture 2" descr="Image result for la county stormwater">
            <a:extLst>
              <a:ext uri="{FF2B5EF4-FFF2-40B4-BE49-F238E27FC236}">
                <a16:creationId xmlns:a16="http://schemas.microsoft.com/office/drawing/2014/main" id="{839A603E-E614-4F16-A8E9-2C33A35D23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349" b="-1"/>
          <a:stretch/>
        </p:blipFill>
        <p:spPr bwMode="auto">
          <a:xfrm>
            <a:off x="5668487" y="2571750"/>
            <a:ext cx="2953509" cy="17776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C90CC28-1D01-4F39-A752-73D42B6A0E10}"/>
              </a:ext>
            </a:extLst>
          </p:cNvPr>
          <p:cNvSpPr/>
          <p:nvPr/>
        </p:nvSpPr>
        <p:spPr>
          <a:xfrm>
            <a:off x="5668487" y="4349370"/>
            <a:ext cx="3173019" cy="276999"/>
          </a:xfrm>
          <a:prstGeom prst="rect">
            <a:avLst/>
          </a:prstGeom>
        </p:spPr>
        <p:txBody>
          <a:bodyPr wrap="square">
            <a:spAutoFit/>
          </a:bodyPr>
          <a:lstStyle/>
          <a:p>
            <a:r>
              <a:rPr lang="en-US" sz="600" dirty="0"/>
              <a:t>https://www.scpr.org/news/2018/07/17/84816/l-a-county-voters-to-decide-on-new-stormwater-tax/</a:t>
            </a:r>
          </a:p>
        </p:txBody>
      </p:sp>
      <p:sp>
        <p:nvSpPr>
          <p:cNvPr id="3" name="Slide Number Placeholder 2">
            <a:extLst>
              <a:ext uri="{FF2B5EF4-FFF2-40B4-BE49-F238E27FC236}">
                <a16:creationId xmlns:a16="http://schemas.microsoft.com/office/drawing/2014/main" id="{5578B74F-F9DD-7795-A887-40D5352ED53C}"/>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5</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0" y="765920"/>
            <a:ext cx="3976500" cy="9513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b="1" dirty="0">
              <a:latin typeface="Englebert"/>
              <a:ea typeface="Englebert"/>
              <a:cs typeface="Englebert"/>
              <a:sym typeface="Englebert"/>
            </a:endParaRPr>
          </a:p>
          <a:p>
            <a:pPr marL="0" lvl="0" indent="0">
              <a:spcBef>
                <a:spcPts val="0"/>
              </a:spcBef>
              <a:spcAft>
                <a:spcPts val="0"/>
              </a:spcAft>
              <a:buNone/>
            </a:pPr>
            <a:endParaRPr b="1" dirty="0">
              <a:latin typeface="Englebert"/>
              <a:ea typeface="Englebert"/>
              <a:cs typeface="Englebert"/>
              <a:sym typeface="Englebert"/>
            </a:endParaRPr>
          </a:p>
          <a:p>
            <a:pPr marL="0" lvl="0" indent="0" algn="ctr">
              <a:spcBef>
                <a:spcPts val="0"/>
              </a:spcBef>
              <a:spcAft>
                <a:spcPts val="0"/>
              </a:spcAft>
              <a:buNone/>
            </a:pPr>
            <a:r>
              <a:rPr lang="en-US" sz="3200" b="1" dirty="0">
                <a:solidFill>
                  <a:srgbClr val="000000"/>
                </a:solidFill>
                <a:latin typeface="+mn-lt"/>
                <a:ea typeface="Englebert"/>
                <a:cs typeface="Englebert"/>
                <a:sym typeface="Englebert"/>
              </a:rPr>
              <a:t>Have You Seen These?</a:t>
            </a:r>
            <a:endParaRPr sz="3200" b="1" dirty="0">
              <a:solidFill>
                <a:srgbClr val="000000"/>
              </a:solidFill>
              <a:latin typeface="+mn-lt"/>
              <a:ea typeface="Englebert"/>
              <a:cs typeface="Englebert"/>
              <a:sym typeface="Englebert"/>
            </a:endParaRPr>
          </a:p>
          <a:p>
            <a:pPr marL="0" lvl="0" indent="0">
              <a:spcBef>
                <a:spcPts val="0"/>
              </a:spcBef>
              <a:spcAft>
                <a:spcPts val="0"/>
              </a:spcAft>
              <a:buNone/>
            </a:pPr>
            <a:endParaRPr b="1" dirty="0">
              <a:solidFill>
                <a:schemeClr val="tx1">
                  <a:lumMod val="50000"/>
                </a:schemeClr>
              </a:solidFill>
              <a:latin typeface="+mn-lt"/>
              <a:ea typeface="Englebert"/>
              <a:cs typeface="Englebert"/>
              <a:sym typeface="Englebert"/>
            </a:endParaRPr>
          </a:p>
          <a:p>
            <a:pPr marL="0" lvl="0" indent="0">
              <a:spcBef>
                <a:spcPts val="0"/>
              </a:spcBef>
              <a:spcAft>
                <a:spcPts val="0"/>
              </a:spcAft>
              <a:buNone/>
            </a:pPr>
            <a:endParaRPr b="1" dirty="0">
              <a:latin typeface="Englebert"/>
              <a:ea typeface="Englebert"/>
              <a:cs typeface="Englebert"/>
              <a:sym typeface="Englebert"/>
            </a:endParaRPr>
          </a:p>
        </p:txBody>
      </p:sp>
      <p:pic>
        <p:nvPicPr>
          <p:cNvPr id="107" name="Shape 107"/>
          <p:cNvPicPr preferRelativeResize="0"/>
          <p:nvPr/>
        </p:nvPicPr>
        <p:blipFill>
          <a:blip r:embed="rId3">
            <a:alphaModFix/>
          </a:blip>
          <a:stretch>
            <a:fillRect/>
          </a:stretch>
        </p:blipFill>
        <p:spPr>
          <a:xfrm>
            <a:off x="929325" y="319600"/>
            <a:ext cx="2893200" cy="2181579"/>
          </a:xfrm>
          <a:prstGeom prst="rect">
            <a:avLst/>
          </a:prstGeom>
          <a:noFill/>
          <a:ln>
            <a:noFill/>
          </a:ln>
        </p:spPr>
      </p:pic>
      <p:pic>
        <p:nvPicPr>
          <p:cNvPr id="108" name="Shape 108"/>
          <p:cNvPicPr preferRelativeResize="0"/>
          <p:nvPr/>
        </p:nvPicPr>
        <p:blipFill>
          <a:blip r:embed="rId4">
            <a:alphaModFix/>
          </a:blip>
          <a:stretch>
            <a:fillRect/>
          </a:stretch>
        </p:blipFill>
        <p:spPr>
          <a:xfrm>
            <a:off x="871300" y="2754973"/>
            <a:ext cx="3009249" cy="2006150"/>
          </a:xfrm>
          <a:prstGeom prst="rect">
            <a:avLst/>
          </a:prstGeom>
          <a:noFill/>
          <a:ln>
            <a:noFill/>
          </a:ln>
        </p:spPr>
      </p:pic>
      <p:sp>
        <p:nvSpPr>
          <p:cNvPr id="109" name="Shape 109"/>
          <p:cNvSpPr txBox="1"/>
          <p:nvPr/>
        </p:nvSpPr>
        <p:spPr>
          <a:xfrm>
            <a:off x="929325" y="4692225"/>
            <a:ext cx="2985900" cy="299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dirty="0"/>
              <a:t>http://tbrnews.com/news/hermosa_beach/hermosa-beach-calls-on-community-to-help-stencil-storm-drains/article_263b58c6-ef90-11e4-b87c-53412c3a2f3c.html</a:t>
            </a:r>
            <a:endParaRPr sz="600" dirty="0"/>
          </a:p>
        </p:txBody>
      </p:sp>
      <p:sp>
        <p:nvSpPr>
          <p:cNvPr id="110" name="Shape 110"/>
          <p:cNvSpPr txBox="1"/>
          <p:nvPr/>
        </p:nvSpPr>
        <p:spPr>
          <a:xfrm>
            <a:off x="1022025" y="2430700"/>
            <a:ext cx="2800500" cy="267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dirty="0"/>
              <a:t>http://www.watereducation.org/aquafornia-news/innovative-ideas-southern-california-practical-projects-and-techniques-show-how</a:t>
            </a:r>
            <a:endParaRPr sz="600" dirty="0"/>
          </a:p>
        </p:txBody>
      </p:sp>
      <p:pic>
        <p:nvPicPr>
          <p:cNvPr id="112" name="Shape 112" descr="drain.jpg"/>
          <p:cNvPicPr preferRelativeResize="0"/>
          <p:nvPr/>
        </p:nvPicPr>
        <p:blipFill>
          <a:blip r:embed="rId5">
            <a:alphaModFix/>
          </a:blip>
          <a:stretch>
            <a:fillRect/>
          </a:stretch>
        </p:blipFill>
        <p:spPr>
          <a:xfrm>
            <a:off x="5332700" y="2430700"/>
            <a:ext cx="2729874" cy="2050724"/>
          </a:xfrm>
          <a:prstGeom prst="rect">
            <a:avLst/>
          </a:prstGeom>
          <a:noFill/>
          <a:ln>
            <a:noFill/>
          </a:ln>
        </p:spPr>
      </p:pic>
      <p:sp>
        <p:nvSpPr>
          <p:cNvPr id="113" name="Shape 113"/>
          <p:cNvSpPr txBox="1"/>
          <p:nvPr/>
        </p:nvSpPr>
        <p:spPr>
          <a:xfrm>
            <a:off x="5579425" y="4481424"/>
            <a:ext cx="2985900" cy="185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dirty="0"/>
              <a:t>http://www.kabbara.net/?page_id=468</a:t>
            </a:r>
            <a:endParaRPr sz="600" dirty="0"/>
          </a:p>
        </p:txBody>
      </p:sp>
      <p:sp>
        <p:nvSpPr>
          <p:cNvPr id="2" name="Slide Number Placeholder 1">
            <a:extLst>
              <a:ext uri="{FF2B5EF4-FFF2-40B4-BE49-F238E27FC236}">
                <a16:creationId xmlns:a16="http://schemas.microsoft.com/office/drawing/2014/main" id="{F47D48AC-F3E1-1340-6340-32EC242DCCA1}"/>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6</a:t>
            </a:fld>
            <a:endParaRPr lang="e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311725" y="315500"/>
            <a:ext cx="8520600" cy="8091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200" b="1" dirty="0">
                <a:solidFill>
                  <a:srgbClr val="000000"/>
                </a:solidFill>
                <a:latin typeface="+mn-lt"/>
                <a:ea typeface="Englebert"/>
                <a:cs typeface="Englebert"/>
                <a:sym typeface="Englebert"/>
              </a:rPr>
              <a:t>School Community Field Trip</a:t>
            </a:r>
            <a:endParaRPr sz="3200" b="1" dirty="0">
              <a:solidFill>
                <a:srgbClr val="000000"/>
              </a:solidFill>
              <a:latin typeface="+mn-lt"/>
              <a:ea typeface="Englebert"/>
              <a:cs typeface="Englebert"/>
              <a:sym typeface="Englebert"/>
            </a:endParaRPr>
          </a:p>
        </p:txBody>
      </p:sp>
      <p:sp>
        <p:nvSpPr>
          <p:cNvPr id="119" name="Shape 119"/>
          <p:cNvSpPr txBox="1"/>
          <p:nvPr/>
        </p:nvSpPr>
        <p:spPr>
          <a:xfrm>
            <a:off x="248575" y="1462750"/>
            <a:ext cx="8700000" cy="3451200"/>
          </a:xfrm>
          <a:prstGeom prst="rect">
            <a:avLst/>
          </a:prstGeom>
          <a:noFill/>
          <a:ln>
            <a:noFill/>
          </a:ln>
        </p:spPr>
        <p:txBody>
          <a:bodyPr spcFirstLastPara="1" wrap="square" lIns="91425" tIns="91425" rIns="91425" bIns="91425" anchor="t" anchorCtr="0">
            <a:noAutofit/>
          </a:bodyPr>
          <a:lstStyle/>
          <a:p>
            <a:pPr marL="457200" lvl="0" indent="-406400" rtl="0">
              <a:spcBef>
                <a:spcPts val="0"/>
              </a:spcBef>
              <a:spcAft>
                <a:spcPts val="0"/>
              </a:spcAft>
              <a:buSzPts val="2800"/>
              <a:buFont typeface="Arial" panose="020B0604020202020204" pitchFamily="34" charset="0"/>
              <a:buChar char="•"/>
            </a:pPr>
            <a:r>
              <a:rPr lang="en" sz="2400" b="1" dirty="0">
                <a:latin typeface="+mn-lt"/>
                <a:ea typeface="Englebert"/>
                <a:cs typeface="Englebert"/>
                <a:sym typeface="Englebert"/>
              </a:rPr>
              <a:t>We will take a field trip around our school.</a:t>
            </a:r>
          </a:p>
          <a:p>
            <a:pPr marL="457200" lvl="0" indent="-406400" rtl="0">
              <a:spcBef>
                <a:spcPts val="0"/>
              </a:spcBef>
              <a:spcAft>
                <a:spcPts val="0"/>
              </a:spcAft>
              <a:buSzPts val="2800"/>
              <a:buFont typeface="Arial" panose="020B0604020202020204" pitchFamily="34" charset="0"/>
              <a:buChar char="•"/>
            </a:pPr>
            <a:r>
              <a:rPr lang="en" sz="2400" b="1" dirty="0">
                <a:latin typeface="+mn-lt"/>
                <a:ea typeface="Englebert"/>
                <a:cs typeface="Englebert"/>
                <a:sym typeface="Englebert"/>
              </a:rPr>
              <a:t>Follow the directions in the map given to you. </a:t>
            </a:r>
            <a:endParaRPr sz="2400" b="1" dirty="0">
              <a:latin typeface="+mn-lt"/>
              <a:ea typeface="Englebert"/>
              <a:cs typeface="Englebert"/>
              <a:sym typeface="Englebert"/>
            </a:endParaRPr>
          </a:p>
          <a:p>
            <a:pPr marL="457200" lvl="0" indent="-406400" rtl="0">
              <a:spcBef>
                <a:spcPts val="0"/>
              </a:spcBef>
              <a:spcAft>
                <a:spcPts val="0"/>
              </a:spcAft>
              <a:buSzPts val="2800"/>
              <a:buFont typeface="Arial" panose="020B0604020202020204" pitchFamily="34" charset="0"/>
              <a:buChar char="•"/>
            </a:pPr>
            <a:r>
              <a:rPr lang="en-US" sz="2400" b="1" dirty="0">
                <a:latin typeface="+mn-lt"/>
                <a:ea typeface="Englebert"/>
                <a:cs typeface="Englebert"/>
                <a:sym typeface="Englebert"/>
              </a:rPr>
              <a:t>Look for storm drain inlets (or catch basins) and mark them on your map with a blue checkmark. </a:t>
            </a:r>
            <a:endParaRPr sz="2400" b="1" dirty="0">
              <a:latin typeface="+mn-lt"/>
              <a:ea typeface="Englebert"/>
              <a:cs typeface="Englebert"/>
              <a:sym typeface="Englebert"/>
            </a:endParaRPr>
          </a:p>
          <a:p>
            <a:pPr marL="457200" lvl="0" indent="-406400" rtl="0">
              <a:spcBef>
                <a:spcPts val="0"/>
              </a:spcBef>
              <a:spcAft>
                <a:spcPts val="0"/>
              </a:spcAft>
              <a:buSzPts val="2800"/>
              <a:buFont typeface="Arial" panose="020B0604020202020204" pitchFamily="34" charset="0"/>
              <a:buChar char="•"/>
            </a:pPr>
            <a:r>
              <a:rPr lang="en-US" sz="2400" b="1" dirty="0">
                <a:latin typeface="+mn-lt"/>
                <a:ea typeface="Englebert"/>
                <a:cs typeface="Englebert"/>
                <a:sym typeface="Englebert"/>
              </a:rPr>
              <a:t>Take note of any pollutants that can end up going down the storm drain inlets (or catch basins). </a:t>
            </a:r>
            <a:endParaRPr sz="2400" b="1" dirty="0">
              <a:latin typeface="+mn-lt"/>
              <a:ea typeface="Englebert"/>
              <a:cs typeface="Englebert"/>
              <a:sym typeface="Englebert"/>
            </a:endParaRPr>
          </a:p>
          <a:p>
            <a:pPr marL="1371600" lvl="2" indent="-406400" rtl="0">
              <a:spcBef>
                <a:spcPts val="0"/>
              </a:spcBef>
              <a:spcAft>
                <a:spcPts val="0"/>
              </a:spcAft>
              <a:buSzPts val="2800"/>
              <a:buFont typeface="Arial" panose="020B0604020202020204" pitchFamily="34" charset="0"/>
              <a:buChar char="•"/>
            </a:pPr>
            <a:r>
              <a:rPr lang="en" sz="2400" i="1" dirty="0">
                <a:latin typeface="+mn-lt"/>
                <a:ea typeface="Englebert"/>
                <a:cs typeface="Englebert"/>
                <a:sym typeface="Englebert"/>
              </a:rPr>
              <a:t>What do you think will happen to them?</a:t>
            </a:r>
            <a:endParaRPr sz="2400" i="1" dirty="0">
              <a:latin typeface="+mn-lt"/>
              <a:ea typeface="Englebert"/>
              <a:cs typeface="Englebert"/>
              <a:sym typeface="Englebert"/>
            </a:endParaRPr>
          </a:p>
        </p:txBody>
      </p:sp>
      <p:sp>
        <p:nvSpPr>
          <p:cNvPr id="2" name="Slide Number Placeholder 1">
            <a:extLst>
              <a:ext uri="{FF2B5EF4-FFF2-40B4-BE49-F238E27FC236}">
                <a16:creationId xmlns:a16="http://schemas.microsoft.com/office/drawing/2014/main" id="{1B2E17D0-9D84-1E07-B3F0-B945D3C5FDBB}"/>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7</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p:nvPr/>
        </p:nvSpPr>
        <p:spPr>
          <a:xfrm>
            <a:off x="5686088" y="1132949"/>
            <a:ext cx="3299361" cy="2171359"/>
          </a:xfrm>
          <a:prstGeom prst="rect">
            <a:avLst/>
          </a:prstGeom>
          <a:noFill/>
          <a:ln w="28575" cap="flat" cmpd="sng">
            <a:solidFill>
              <a:srgbClr val="000000"/>
            </a:solidFill>
            <a:prstDash val="solid"/>
            <a:round/>
            <a:headEnd type="none" w="med" len="med"/>
            <a:tailEnd type="none" w="med" len="med"/>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000000"/>
                </a:solidFill>
                <a:effectLst/>
                <a:uLnTx/>
                <a:uFillTx/>
                <a:latin typeface="+mn-lt"/>
                <a:ea typeface="Englebert"/>
                <a:cs typeface="Englebert"/>
                <a:sym typeface="Englebert"/>
              </a:rPr>
              <a:t>KEY</a:t>
            </a:r>
            <a:endParaRPr kumimoji="0" sz="2400" b="1" i="0" u="none" strike="noStrike" kern="0" cap="none" spc="0" normalizeH="0" baseline="0" noProof="0" dirty="0">
              <a:ln>
                <a:noFill/>
              </a:ln>
              <a:solidFill>
                <a:srgbClr val="000000"/>
              </a:solidFill>
              <a:effectLst/>
              <a:uLnTx/>
              <a:uFillTx/>
              <a:latin typeface="+mn-lt"/>
              <a:ea typeface="Englebert"/>
              <a:cs typeface="Englebert"/>
              <a:sym typeface="Engleber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rgbClr val="000000"/>
              </a:solidFill>
              <a:effectLst/>
              <a:uLnTx/>
              <a:uFillTx/>
              <a:latin typeface="+mn-lt"/>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dirty="0">
                <a:ln>
                  <a:noFill/>
                </a:ln>
                <a:solidFill>
                  <a:srgbClr val="FF0000"/>
                </a:solidFill>
                <a:effectLst/>
                <a:uLnTx/>
                <a:uFillTx/>
                <a:latin typeface="+mn-lt"/>
                <a:cs typeface="Arial"/>
                <a:sym typeface="Arial"/>
              </a:rPr>
              <a:t>               </a:t>
            </a:r>
            <a:r>
              <a:rPr kumimoji="0" lang="en" sz="1400" b="1" i="0" u="none" strike="noStrike" kern="0" cap="none" spc="0" normalizeH="0" baseline="0" noProof="0" dirty="0">
                <a:ln>
                  <a:noFill/>
                </a:ln>
                <a:solidFill>
                  <a:srgbClr val="000000"/>
                </a:solidFill>
                <a:effectLst/>
                <a:uLnTx/>
                <a:uFillTx/>
                <a:latin typeface="+mn-lt"/>
                <a:cs typeface="Arial"/>
                <a:sym typeface="Englebert"/>
              </a:rPr>
              <a:t>R</a:t>
            </a:r>
            <a:r>
              <a:rPr kumimoji="0" lang="en" sz="1400" b="1" i="0" u="none" strike="noStrike" kern="0" cap="none" spc="0" normalizeH="0" baseline="0" noProof="0" dirty="0">
                <a:ln>
                  <a:noFill/>
                </a:ln>
                <a:solidFill>
                  <a:srgbClr val="000000"/>
                </a:solidFill>
                <a:effectLst/>
                <a:uLnTx/>
                <a:uFillTx/>
                <a:latin typeface="+mn-lt"/>
                <a:ea typeface="Englebert"/>
                <a:cs typeface="Englebert"/>
                <a:sym typeface="Englebert"/>
              </a:rPr>
              <a:t>oute and </a:t>
            </a:r>
            <a:endParaRPr kumimoji="0" sz="1400" b="1" i="0" u="none" strike="noStrike" kern="0" cap="none" spc="0" normalizeH="0" baseline="0" noProof="0" dirty="0">
              <a:ln>
                <a:noFill/>
              </a:ln>
              <a:solidFill>
                <a:srgbClr val="000000"/>
              </a:solidFill>
              <a:effectLst/>
              <a:uLnTx/>
              <a:uFillTx/>
              <a:latin typeface="+mn-lt"/>
              <a:ea typeface="Englebert"/>
              <a:cs typeface="Englebert"/>
              <a:sym typeface="Engleber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1" i="0" u="none" strike="noStrike" kern="0" cap="none" spc="0" normalizeH="0" baseline="0" noProof="0" dirty="0">
                <a:ln>
                  <a:noFill/>
                </a:ln>
                <a:solidFill>
                  <a:srgbClr val="000000"/>
                </a:solidFill>
                <a:effectLst/>
                <a:uLnTx/>
                <a:uFillTx/>
                <a:latin typeface="+mn-lt"/>
                <a:ea typeface="Englebert"/>
                <a:cs typeface="Englebert"/>
                <a:sym typeface="Englebert"/>
              </a:rPr>
              <a:t>                    direction of field trip</a:t>
            </a:r>
            <a:endParaRPr kumimoji="0" sz="1400" b="1" i="0" u="none" strike="noStrike" kern="0" cap="none" spc="0" normalizeH="0" baseline="0" noProof="0" dirty="0">
              <a:ln>
                <a:noFill/>
              </a:ln>
              <a:solidFill>
                <a:srgbClr val="000000"/>
              </a:solidFill>
              <a:effectLst/>
              <a:uLnTx/>
              <a:uFillTx/>
              <a:latin typeface="+mn-lt"/>
              <a:ea typeface="Englebert"/>
              <a:cs typeface="Englebert"/>
              <a:sym typeface="Engleber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0" cap="none" spc="0" normalizeH="0" baseline="0" noProof="0" dirty="0">
              <a:ln>
                <a:noFill/>
              </a:ln>
              <a:solidFill>
                <a:srgbClr val="000000"/>
              </a:solidFill>
              <a:effectLst/>
              <a:uLnTx/>
              <a:uFillTx/>
              <a:latin typeface="+mn-lt"/>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00" b="1" i="0" u="none" strike="noStrike" kern="0" cap="none" spc="0" normalizeH="0" baseline="0" noProof="0" dirty="0">
                <a:ln>
                  <a:noFill/>
                </a:ln>
                <a:solidFill>
                  <a:srgbClr val="000000"/>
                </a:solidFill>
                <a:effectLst/>
                <a:uLnTx/>
                <a:uFillTx/>
                <a:latin typeface="+mn-lt"/>
                <a:ea typeface="Englebert"/>
                <a:cs typeface="Englebert"/>
                <a:sym typeface="Englebert"/>
              </a:rPr>
              <a:t>Storm drain </a:t>
            </a:r>
            <a:r>
              <a:rPr kumimoji="0" lang="en-US" sz="1400" b="1" i="0" u="none" strike="noStrike" kern="0" cap="none" spc="0" normalizeH="0" baseline="0" noProof="0" dirty="0">
                <a:ln>
                  <a:noFill/>
                </a:ln>
                <a:solidFill>
                  <a:srgbClr val="000000"/>
                </a:solidFill>
                <a:effectLst/>
                <a:uLnTx/>
                <a:uFillTx/>
                <a:latin typeface="+mn-lt"/>
                <a:ea typeface="Englebert"/>
                <a:cs typeface="Englebert"/>
                <a:sym typeface="Englebert"/>
              </a:rPr>
              <a:t>inlet (or                    catch basin)</a:t>
            </a:r>
            <a:r>
              <a:rPr kumimoji="0" lang="en" sz="1400" b="1" i="0" u="none" strike="noStrike" kern="0" cap="none" spc="0" normalizeH="0" baseline="0" noProof="0" dirty="0">
                <a:ln>
                  <a:noFill/>
                </a:ln>
                <a:solidFill>
                  <a:srgbClr val="000000"/>
                </a:solidFill>
                <a:effectLst/>
                <a:uLnTx/>
                <a:uFillTx/>
                <a:latin typeface="+mn-lt"/>
                <a:ea typeface="Englebert"/>
                <a:cs typeface="Englebert"/>
                <a:sym typeface="Englebert"/>
              </a:rPr>
              <a:t> location</a:t>
            </a:r>
            <a:endParaRPr kumimoji="0" sz="1400" b="1" i="0" u="none" strike="noStrike" kern="0" cap="none" spc="0" normalizeH="0" baseline="0" noProof="0" dirty="0">
              <a:ln>
                <a:noFill/>
              </a:ln>
              <a:solidFill>
                <a:srgbClr val="000000"/>
              </a:solidFill>
              <a:effectLst/>
              <a:uLnTx/>
              <a:uFillTx/>
              <a:latin typeface="+mn-lt"/>
              <a:ea typeface="Englebert"/>
              <a:cs typeface="Englebert"/>
              <a:sym typeface="Engleber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26" name="Shape 126"/>
          <p:cNvPicPr preferRelativeResize="0"/>
          <p:nvPr/>
        </p:nvPicPr>
        <p:blipFill>
          <a:blip r:embed="rId3">
            <a:alphaModFix/>
          </a:blip>
          <a:stretch>
            <a:fillRect/>
          </a:stretch>
        </p:blipFill>
        <p:spPr>
          <a:xfrm>
            <a:off x="516275" y="168325"/>
            <a:ext cx="4933173" cy="4806851"/>
          </a:xfrm>
          <a:prstGeom prst="rect">
            <a:avLst/>
          </a:prstGeom>
          <a:noFill/>
          <a:ln>
            <a:noFill/>
          </a:ln>
        </p:spPr>
      </p:pic>
      <p:pic>
        <p:nvPicPr>
          <p:cNvPr id="127" name="Shape 127" descr="schoolhouse.gif"/>
          <p:cNvPicPr preferRelativeResize="0"/>
          <p:nvPr/>
        </p:nvPicPr>
        <p:blipFill>
          <a:blip r:embed="rId4">
            <a:alphaModFix/>
          </a:blip>
          <a:stretch>
            <a:fillRect/>
          </a:stretch>
        </p:blipFill>
        <p:spPr>
          <a:xfrm>
            <a:off x="3182050" y="2115600"/>
            <a:ext cx="897900" cy="753375"/>
          </a:xfrm>
          <a:prstGeom prst="rect">
            <a:avLst/>
          </a:prstGeom>
          <a:noFill/>
          <a:ln>
            <a:noFill/>
          </a:ln>
        </p:spPr>
      </p:pic>
      <p:cxnSp>
        <p:nvCxnSpPr>
          <p:cNvPr id="129" name="Shape 129"/>
          <p:cNvCxnSpPr/>
          <p:nvPr/>
        </p:nvCxnSpPr>
        <p:spPr>
          <a:xfrm rot="10800000">
            <a:off x="3135775" y="1261900"/>
            <a:ext cx="153000" cy="669300"/>
          </a:xfrm>
          <a:prstGeom prst="straightConnector1">
            <a:avLst/>
          </a:prstGeom>
          <a:noFill/>
          <a:ln w="28575" cap="flat" cmpd="sng">
            <a:solidFill>
              <a:srgbClr val="FF0000"/>
            </a:solidFill>
            <a:prstDash val="dash"/>
            <a:round/>
            <a:headEnd type="none" w="lg" len="lg"/>
            <a:tailEnd type="stealth" w="lg" len="lg"/>
          </a:ln>
        </p:spPr>
      </p:cxnSp>
      <p:cxnSp>
        <p:nvCxnSpPr>
          <p:cNvPr id="130" name="Shape 130"/>
          <p:cNvCxnSpPr/>
          <p:nvPr/>
        </p:nvCxnSpPr>
        <p:spPr>
          <a:xfrm rot="10800000">
            <a:off x="2237125" y="573475"/>
            <a:ext cx="870000" cy="688500"/>
          </a:xfrm>
          <a:prstGeom prst="straightConnector1">
            <a:avLst/>
          </a:prstGeom>
          <a:noFill/>
          <a:ln w="28575" cap="flat" cmpd="sng">
            <a:solidFill>
              <a:srgbClr val="FF0000"/>
            </a:solidFill>
            <a:prstDash val="dash"/>
            <a:round/>
            <a:headEnd type="none" w="lg" len="lg"/>
            <a:tailEnd type="stealth" w="lg" len="lg"/>
          </a:ln>
        </p:spPr>
      </p:cxnSp>
      <p:cxnSp>
        <p:nvCxnSpPr>
          <p:cNvPr id="131" name="Shape 131"/>
          <p:cNvCxnSpPr/>
          <p:nvPr/>
        </p:nvCxnSpPr>
        <p:spPr>
          <a:xfrm rot="10800000" flipH="1">
            <a:off x="1195050" y="573450"/>
            <a:ext cx="897900" cy="1491600"/>
          </a:xfrm>
          <a:prstGeom prst="straightConnector1">
            <a:avLst/>
          </a:prstGeom>
          <a:noFill/>
          <a:ln w="28575" cap="flat" cmpd="sng">
            <a:solidFill>
              <a:srgbClr val="FF0000"/>
            </a:solidFill>
            <a:prstDash val="dash"/>
            <a:round/>
            <a:headEnd type="stealth" w="lg" len="lg"/>
            <a:tailEnd type="none" w="lg" len="lg"/>
          </a:ln>
        </p:spPr>
      </p:cxnSp>
      <p:cxnSp>
        <p:nvCxnSpPr>
          <p:cNvPr id="132" name="Shape 132"/>
          <p:cNvCxnSpPr/>
          <p:nvPr/>
        </p:nvCxnSpPr>
        <p:spPr>
          <a:xfrm>
            <a:off x="1318950" y="2065050"/>
            <a:ext cx="650100" cy="229500"/>
          </a:xfrm>
          <a:prstGeom prst="straightConnector1">
            <a:avLst/>
          </a:prstGeom>
          <a:noFill/>
          <a:ln w="28575" cap="flat" cmpd="sng">
            <a:solidFill>
              <a:srgbClr val="FF0000"/>
            </a:solidFill>
            <a:prstDash val="dash"/>
            <a:round/>
            <a:headEnd type="none" w="lg" len="lg"/>
            <a:tailEnd type="stealth" w="lg" len="lg"/>
          </a:ln>
        </p:spPr>
      </p:cxnSp>
      <p:cxnSp>
        <p:nvCxnSpPr>
          <p:cNvPr id="133" name="Shape 133"/>
          <p:cNvCxnSpPr/>
          <p:nvPr/>
        </p:nvCxnSpPr>
        <p:spPr>
          <a:xfrm rot="10800000" flipH="1">
            <a:off x="1195050" y="2387700"/>
            <a:ext cx="676500" cy="1015800"/>
          </a:xfrm>
          <a:prstGeom prst="straightConnector1">
            <a:avLst/>
          </a:prstGeom>
          <a:noFill/>
          <a:ln w="28575" cap="flat" cmpd="sng">
            <a:solidFill>
              <a:srgbClr val="FF0000"/>
            </a:solidFill>
            <a:prstDash val="dash"/>
            <a:round/>
            <a:headEnd type="stealth" w="lg" len="lg"/>
            <a:tailEnd type="none" w="lg" len="lg"/>
          </a:ln>
        </p:spPr>
      </p:cxnSp>
      <p:cxnSp>
        <p:nvCxnSpPr>
          <p:cNvPr id="134" name="Shape 134"/>
          <p:cNvCxnSpPr/>
          <p:nvPr/>
        </p:nvCxnSpPr>
        <p:spPr>
          <a:xfrm>
            <a:off x="1185500" y="3499100"/>
            <a:ext cx="1376700" cy="133800"/>
          </a:xfrm>
          <a:prstGeom prst="straightConnector1">
            <a:avLst/>
          </a:prstGeom>
          <a:noFill/>
          <a:ln w="28575" cap="flat" cmpd="sng">
            <a:solidFill>
              <a:srgbClr val="FF0000"/>
            </a:solidFill>
            <a:prstDash val="dash"/>
            <a:round/>
            <a:headEnd type="none" w="lg" len="lg"/>
            <a:tailEnd type="triangle" w="lg" len="lg"/>
          </a:ln>
        </p:spPr>
      </p:cxnSp>
      <p:cxnSp>
        <p:nvCxnSpPr>
          <p:cNvPr id="135" name="Shape 135"/>
          <p:cNvCxnSpPr/>
          <p:nvPr/>
        </p:nvCxnSpPr>
        <p:spPr>
          <a:xfrm rot="10800000" flipH="1">
            <a:off x="2581300" y="2821250"/>
            <a:ext cx="1049700" cy="725700"/>
          </a:xfrm>
          <a:prstGeom prst="straightConnector1">
            <a:avLst/>
          </a:prstGeom>
          <a:noFill/>
          <a:ln w="28575" cap="flat" cmpd="sng">
            <a:solidFill>
              <a:srgbClr val="FF0000"/>
            </a:solidFill>
            <a:prstDash val="dash"/>
            <a:round/>
            <a:headEnd type="none" w="lg" len="lg"/>
            <a:tailEnd type="triangle" w="lg" len="lg"/>
          </a:ln>
        </p:spPr>
      </p:cxnSp>
      <p:sp>
        <p:nvSpPr>
          <p:cNvPr id="143" name="Shape 143"/>
          <p:cNvSpPr txBox="1"/>
          <p:nvPr/>
        </p:nvSpPr>
        <p:spPr>
          <a:xfrm>
            <a:off x="5801649" y="3060871"/>
            <a:ext cx="2906400" cy="14532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6000" b="1" i="0" u="none" strike="noStrike" kern="0" cap="none" spc="0" normalizeH="0" baseline="0" noProof="0" dirty="0">
                <a:ln>
                  <a:noFill/>
                </a:ln>
                <a:solidFill>
                  <a:schemeClr val="tx2">
                    <a:lumMod val="75000"/>
                  </a:schemeClr>
                </a:solidFill>
                <a:effectLst/>
                <a:uLnTx/>
                <a:uFillTx/>
                <a:latin typeface="Anton"/>
                <a:ea typeface="Anton"/>
                <a:cs typeface="Anton"/>
                <a:sym typeface="Anton"/>
              </a:rPr>
              <a:t>SAMPLE</a:t>
            </a:r>
            <a:endParaRPr kumimoji="0" sz="6000" b="1" i="0" u="none" strike="noStrike" kern="0" cap="none" spc="0" normalizeH="0" baseline="0" noProof="0" dirty="0">
              <a:ln>
                <a:noFill/>
              </a:ln>
              <a:solidFill>
                <a:schemeClr val="tx2">
                  <a:lumMod val="75000"/>
                </a:schemeClr>
              </a:solidFill>
              <a:effectLst/>
              <a:uLnTx/>
              <a:uFillTx/>
              <a:latin typeface="Anton"/>
              <a:ea typeface="Anton"/>
              <a:cs typeface="Anton"/>
              <a:sym typeface="Anton"/>
            </a:endParaRPr>
          </a:p>
        </p:txBody>
      </p:sp>
      <p:cxnSp>
        <p:nvCxnSpPr>
          <p:cNvPr id="144" name="Shape 144"/>
          <p:cNvCxnSpPr/>
          <p:nvPr/>
        </p:nvCxnSpPr>
        <p:spPr>
          <a:xfrm>
            <a:off x="5898413" y="1921600"/>
            <a:ext cx="764700" cy="9600"/>
          </a:xfrm>
          <a:prstGeom prst="straightConnector1">
            <a:avLst/>
          </a:prstGeom>
          <a:noFill/>
          <a:ln w="28575" cap="flat" cmpd="sng">
            <a:solidFill>
              <a:srgbClr val="FF0000"/>
            </a:solidFill>
            <a:prstDash val="dash"/>
            <a:round/>
            <a:headEnd type="none" w="lg" len="lg"/>
            <a:tailEnd type="stealth" w="lg" len="lg"/>
          </a:ln>
        </p:spPr>
      </p:cxnSp>
      <mc:AlternateContent xmlns:mc="http://schemas.openxmlformats.org/markup-compatibility/2006">
        <mc:Choice xmlns:am3d="http://schemas.microsoft.com/office/drawing/2017/model3d" Requires="am3d">
          <p:graphicFrame>
            <p:nvGraphicFramePr>
              <p:cNvPr id="2" name="3D Model 1" descr="Check">
                <a:extLst>
                  <a:ext uri="{FF2B5EF4-FFF2-40B4-BE49-F238E27FC236}">
                    <a16:creationId xmlns:a16="http://schemas.microsoft.com/office/drawing/2014/main" id="{166E2DD1-3D81-44EE-95F3-7F039C4CEBDB}"/>
                  </a:ext>
                </a:extLst>
              </p:cNvPr>
              <p:cNvGraphicFramePr>
                <a:graphicFrameLocks noChangeAspect="1"/>
              </p:cNvGraphicFramePr>
              <p:nvPr/>
            </p:nvGraphicFramePr>
            <p:xfrm>
              <a:off x="3249340" y="1542488"/>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7"/>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Check">
                <a:extLst>
                  <a:ext uri="{FF2B5EF4-FFF2-40B4-BE49-F238E27FC236}">
                    <a16:creationId xmlns:a16="http://schemas.microsoft.com/office/drawing/2014/main" id="{166E2DD1-3D81-44EE-95F3-7F039C4CEBDB}"/>
                  </a:ext>
                </a:extLst>
              </p:cNvPr>
              <p:cNvPicPr>
                <a:picLocks noGrp="1" noRot="1" noChangeAspect="1" noMove="1" noResize="1" noEditPoints="1" noAdjustHandles="1" noChangeArrowheads="1" noChangeShapeType="1" noCrop="1"/>
              </p:cNvPicPr>
              <p:nvPr/>
            </p:nvPicPr>
            <p:blipFill>
              <a:blip r:embed="rId7"/>
              <a:stretch>
                <a:fillRect/>
              </a:stretch>
            </p:blipFill>
            <p:spPr>
              <a:xfrm>
                <a:off x="3249340" y="1542488"/>
                <a:ext cx="400920" cy="3304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9" name="3D Model 28" descr="Check">
                <a:extLst>
                  <a:ext uri="{FF2B5EF4-FFF2-40B4-BE49-F238E27FC236}">
                    <a16:creationId xmlns:a16="http://schemas.microsoft.com/office/drawing/2014/main" id="{8447883A-B8BA-4B0E-88B4-5F91EA42A0DF}"/>
                  </a:ext>
                </a:extLst>
              </p:cNvPr>
              <p:cNvGraphicFramePr>
                <a:graphicFrameLocks noChangeAspect="1"/>
              </p:cNvGraphicFramePr>
              <p:nvPr/>
            </p:nvGraphicFramePr>
            <p:xfrm>
              <a:off x="5918312" y="2294550"/>
              <a:ext cx="574672" cy="473666"/>
            </p:xfrm>
            <a:graphic>
              <a:graphicData uri="http://schemas.microsoft.com/office/drawing/2017/model3d">
                <am3d:model3d r:embed="rId5">
                  <am3d:spPr>
                    <a:xfrm>
                      <a:off x="0" y="0"/>
                      <a:ext cx="574672" cy="473666"/>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8"/>
                  </am3d:raster>
                  <am3d:objViewport viewportSz="7440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Check">
                <a:extLst>
                  <a:ext uri="{FF2B5EF4-FFF2-40B4-BE49-F238E27FC236}">
                    <a16:creationId xmlns:a16="http://schemas.microsoft.com/office/drawing/2014/main" id="{8447883A-B8BA-4B0E-88B4-5F91EA42A0DF}"/>
                  </a:ext>
                </a:extLst>
              </p:cNvPr>
              <p:cNvPicPr>
                <a:picLocks noGrp="1" noRot="1" noChangeAspect="1" noMove="1" noResize="1" noEditPoints="1" noAdjustHandles="1" noChangeArrowheads="1" noChangeShapeType="1" noCrop="1"/>
              </p:cNvPicPr>
              <p:nvPr/>
            </p:nvPicPr>
            <p:blipFill>
              <a:blip r:embed="rId8"/>
              <a:stretch>
                <a:fillRect/>
              </a:stretch>
            </p:blipFill>
            <p:spPr>
              <a:xfrm>
                <a:off x="5918312" y="2294550"/>
                <a:ext cx="574672" cy="47366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Check">
                <a:extLst>
                  <a:ext uri="{FF2B5EF4-FFF2-40B4-BE49-F238E27FC236}">
                    <a16:creationId xmlns:a16="http://schemas.microsoft.com/office/drawing/2014/main" id="{F67EA339-0CF7-4088-9713-C3558AC164BA}"/>
                  </a:ext>
                </a:extLst>
              </p:cNvPr>
              <p:cNvGraphicFramePr>
                <a:graphicFrameLocks noChangeAspect="1"/>
              </p:cNvGraphicFramePr>
              <p:nvPr/>
            </p:nvGraphicFramePr>
            <p:xfrm>
              <a:off x="2377440" y="569885"/>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9"/>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Check">
                <a:extLst>
                  <a:ext uri="{FF2B5EF4-FFF2-40B4-BE49-F238E27FC236}">
                    <a16:creationId xmlns:a16="http://schemas.microsoft.com/office/drawing/2014/main" id="{F67EA339-0CF7-4088-9713-C3558AC164BA}"/>
                  </a:ext>
                </a:extLst>
              </p:cNvPr>
              <p:cNvPicPr>
                <a:picLocks noGrp="1" noRot="1" noChangeAspect="1" noMove="1" noResize="1" noEditPoints="1" noAdjustHandles="1" noChangeArrowheads="1" noChangeShapeType="1" noCrop="1"/>
              </p:cNvPicPr>
              <p:nvPr/>
            </p:nvPicPr>
            <p:blipFill>
              <a:blip r:embed="rId9"/>
              <a:stretch>
                <a:fillRect/>
              </a:stretch>
            </p:blipFill>
            <p:spPr>
              <a:xfrm>
                <a:off x="2377440" y="569885"/>
                <a:ext cx="400920" cy="3304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1" name="3D Model 30" descr="Check">
                <a:extLst>
                  <a:ext uri="{FF2B5EF4-FFF2-40B4-BE49-F238E27FC236}">
                    <a16:creationId xmlns:a16="http://schemas.microsoft.com/office/drawing/2014/main" id="{1DDAE402-BA12-49E4-8B63-D4CE9BC1DFA5}"/>
                  </a:ext>
                </a:extLst>
              </p:cNvPr>
              <p:cNvGraphicFramePr>
                <a:graphicFrameLocks noChangeAspect="1"/>
              </p:cNvGraphicFramePr>
              <p:nvPr/>
            </p:nvGraphicFramePr>
            <p:xfrm>
              <a:off x="1224090" y="1337665"/>
              <a:ext cx="400919" cy="329646"/>
            </p:xfrm>
            <a:graphic>
              <a:graphicData uri="http://schemas.microsoft.com/office/drawing/2017/model3d">
                <am3d:model3d r:embed="rId5">
                  <am3d:spPr>
                    <a:xfrm>
                      <a:off x="0" y="0"/>
                      <a:ext cx="400919" cy="329646"/>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10"/>
                  </am3d:raster>
                  <am3d:objViewport viewportSz="51907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3D Model 30" descr="Check">
                <a:extLst>
                  <a:ext uri="{FF2B5EF4-FFF2-40B4-BE49-F238E27FC236}">
                    <a16:creationId xmlns:a16="http://schemas.microsoft.com/office/drawing/2014/main" id="{1DDAE402-BA12-49E4-8B63-D4CE9BC1DFA5}"/>
                  </a:ext>
                </a:extLst>
              </p:cNvPr>
              <p:cNvPicPr>
                <a:picLocks noGrp="1" noRot="1" noChangeAspect="1" noMove="1" noResize="1" noEditPoints="1" noAdjustHandles="1" noChangeArrowheads="1" noChangeShapeType="1" noCrop="1"/>
              </p:cNvPicPr>
              <p:nvPr/>
            </p:nvPicPr>
            <p:blipFill>
              <a:blip r:embed="rId10"/>
              <a:stretch>
                <a:fillRect/>
              </a:stretch>
            </p:blipFill>
            <p:spPr>
              <a:xfrm>
                <a:off x="1224090" y="1337665"/>
                <a:ext cx="400919" cy="32964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2" name="3D Model 31" descr="Check">
                <a:extLst>
                  <a:ext uri="{FF2B5EF4-FFF2-40B4-BE49-F238E27FC236}">
                    <a16:creationId xmlns:a16="http://schemas.microsoft.com/office/drawing/2014/main" id="{EF37B567-53EC-4398-9407-3B5CC1B7A8B5}"/>
                  </a:ext>
                </a:extLst>
              </p:cNvPr>
              <p:cNvGraphicFramePr>
                <a:graphicFrameLocks noChangeAspect="1"/>
              </p:cNvGraphicFramePr>
              <p:nvPr/>
            </p:nvGraphicFramePr>
            <p:xfrm>
              <a:off x="1268730" y="2284385"/>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9"/>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3D Model 31" descr="Check">
                <a:extLst>
                  <a:ext uri="{FF2B5EF4-FFF2-40B4-BE49-F238E27FC236}">
                    <a16:creationId xmlns:a16="http://schemas.microsoft.com/office/drawing/2014/main" id="{EF37B567-53EC-4398-9407-3B5CC1B7A8B5}"/>
                  </a:ext>
                </a:extLst>
              </p:cNvPr>
              <p:cNvPicPr>
                <a:picLocks noGrp="1" noRot="1" noChangeAspect="1" noMove="1" noResize="1" noEditPoints="1" noAdjustHandles="1" noChangeArrowheads="1" noChangeShapeType="1" noCrop="1"/>
              </p:cNvPicPr>
              <p:nvPr/>
            </p:nvPicPr>
            <p:blipFill>
              <a:blip r:embed="rId9"/>
              <a:stretch>
                <a:fillRect/>
              </a:stretch>
            </p:blipFill>
            <p:spPr>
              <a:xfrm>
                <a:off x="1268730" y="2284385"/>
                <a:ext cx="400920" cy="3304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3" name="3D Model 32" descr="Check">
                <a:extLst>
                  <a:ext uri="{FF2B5EF4-FFF2-40B4-BE49-F238E27FC236}">
                    <a16:creationId xmlns:a16="http://schemas.microsoft.com/office/drawing/2014/main" id="{7B29285D-462D-423A-8A02-445135D0AE94}"/>
                  </a:ext>
                </a:extLst>
              </p:cNvPr>
              <p:cNvGraphicFramePr>
                <a:graphicFrameLocks noChangeAspect="1"/>
              </p:cNvGraphicFramePr>
              <p:nvPr/>
            </p:nvGraphicFramePr>
            <p:xfrm>
              <a:off x="1469190" y="2895645"/>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9"/>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3D Model 32" descr="Check">
                <a:extLst>
                  <a:ext uri="{FF2B5EF4-FFF2-40B4-BE49-F238E27FC236}">
                    <a16:creationId xmlns:a16="http://schemas.microsoft.com/office/drawing/2014/main" id="{7B29285D-462D-423A-8A02-445135D0AE94}"/>
                  </a:ext>
                </a:extLst>
              </p:cNvPr>
              <p:cNvPicPr>
                <a:picLocks noGrp="1" noRot="1" noChangeAspect="1" noMove="1" noResize="1" noEditPoints="1" noAdjustHandles="1" noChangeArrowheads="1" noChangeShapeType="1" noCrop="1"/>
              </p:cNvPicPr>
              <p:nvPr/>
            </p:nvPicPr>
            <p:blipFill>
              <a:blip r:embed="rId9"/>
              <a:stretch>
                <a:fillRect/>
              </a:stretch>
            </p:blipFill>
            <p:spPr>
              <a:xfrm>
                <a:off x="1469190" y="2895645"/>
                <a:ext cx="400920" cy="3304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4" name="3D Model 33" descr="Check">
                <a:extLst>
                  <a:ext uri="{FF2B5EF4-FFF2-40B4-BE49-F238E27FC236}">
                    <a16:creationId xmlns:a16="http://schemas.microsoft.com/office/drawing/2014/main" id="{F5BDCDED-BB99-4914-A4DD-459A8F4E9490}"/>
                  </a:ext>
                </a:extLst>
              </p:cNvPr>
              <p:cNvGraphicFramePr>
                <a:graphicFrameLocks noChangeAspect="1"/>
              </p:cNvGraphicFramePr>
              <p:nvPr/>
            </p:nvGraphicFramePr>
            <p:xfrm>
              <a:off x="2108191" y="3164664"/>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9"/>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Check">
                <a:extLst>
                  <a:ext uri="{FF2B5EF4-FFF2-40B4-BE49-F238E27FC236}">
                    <a16:creationId xmlns:a16="http://schemas.microsoft.com/office/drawing/2014/main" id="{F5BDCDED-BB99-4914-A4DD-459A8F4E9490}"/>
                  </a:ext>
                </a:extLst>
              </p:cNvPr>
              <p:cNvPicPr>
                <a:picLocks noGrp="1" noRot="1" noChangeAspect="1" noMove="1" noResize="1" noEditPoints="1" noAdjustHandles="1" noChangeArrowheads="1" noChangeShapeType="1" noCrop="1"/>
              </p:cNvPicPr>
              <p:nvPr/>
            </p:nvPicPr>
            <p:blipFill>
              <a:blip r:embed="rId9"/>
              <a:stretch>
                <a:fillRect/>
              </a:stretch>
            </p:blipFill>
            <p:spPr>
              <a:xfrm>
                <a:off x="2108191" y="3164664"/>
                <a:ext cx="400920" cy="3304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5" name="3D Model 34" descr="Check">
                <a:extLst>
                  <a:ext uri="{FF2B5EF4-FFF2-40B4-BE49-F238E27FC236}">
                    <a16:creationId xmlns:a16="http://schemas.microsoft.com/office/drawing/2014/main" id="{9EEAAF46-20C1-4F18-814D-AF13819CBFD5}"/>
                  </a:ext>
                </a:extLst>
              </p:cNvPr>
              <p:cNvGraphicFramePr>
                <a:graphicFrameLocks noChangeAspect="1"/>
              </p:cNvGraphicFramePr>
              <p:nvPr/>
            </p:nvGraphicFramePr>
            <p:xfrm>
              <a:off x="3116580" y="3172115"/>
              <a:ext cx="400920" cy="330453"/>
            </p:xfrm>
            <a:graphic>
              <a:graphicData uri="http://schemas.microsoft.com/office/drawing/2017/model3d">
                <am3d:model3d r:embed="rId5">
                  <am3d:spPr>
                    <a:xfrm>
                      <a:off x="0" y="0"/>
                      <a:ext cx="400920" cy="330453"/>
                    </a:xfrm>
                    <a:prstGeom prst="rect">
                      <a:avLst/>
                    </a:prstGeom>
                  </am3d:spPr>
                  <am3d:camera>
                    <am3d:pos x="0" y="0" z="65636641"/>
                    <am3d:up dx="0" dy="36000000" dz="0"/>
                    <am3d:lookAt x="0" y="0" z="0"/>
                    <am3d:perspective fov="2700000"/>
                  </am3d:camera>
                  <am3d:trans>
                    <am3d:meterPerModelUnit n="5445257" d="1000000"/>
                    <am3d:preTrans dx="274076" dy="2994765" dz="-66944096"/>
                    <am3d:scale>
                      <am3d:sx n="1000000" d="1000000"/>
                      <am3d:sy n="1000000" d="1000000"/>
                      <am3d:sz n="1000000" d="1000000"/>
                    </am3d:scale>
                    <am3d:rot/>
                    <am3d:postTrans dx="0" dy="0" dz="0"/>
                  </am3d:trans>
                  <am3d:attrSrcUrl r:id="rId6"/>
                  <am3d:raster rName="Office3DRenderer" rVer="16.0.8326">
                    <am3d:blip r:embed="rId9"/>
                  </am3d:raster>
                  <am3d:objViewport viewportSz="5190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Check">
                <a:extLst>
                  <a:ext uri="{FF2B5EF4-FFF2-40B4-BE49-F238E27FC236}">
                    <a16:creationId xmlns:a16="http://schemas.microsoft.com/office/drawing/2014/main" id="{9EEAAF46-20C1-4F18-814D-AF13819CBFD5}"/>
                  </a:ext>
                </a:extLst>
              </p:cNvPr>
              <p:cNvPicPr>
                <a:picLocks noGrp="1" noRot="1" noChangeAspect="1" noMove="1" noResize="1" noEditPoints="1" noAdjustHandles="1" noChangeArrowheads="1" noChangeShapeType="1" noCrop="1"/>
              </p:cNvPicPr>
              <p:nvPr/>
            </p:nvPicPr>
            <p:blipFill>
              <a:blip r:embed="rId9"/>
              <a:stretch>
                <a:fillRect/>
              </a:stretch>
            </p:blipFill>
            <p:spPr>
              <a:xfrm>
                <a:off x="3116580" y="3172115"/>
                <a:ext cx="400920" cy="330453"/>
              </a:xfrm>
              <a:prstGeom prst="rect">
                <a:avLst/>
              </a:prstGeom>
            </p:spPr>
          </p:pic>
        </mc:Fallback>
      </mc:AlternateContent>
      <p:sp>
        <p:nvSpPr>
          <p:cNvPr id="3" name="Rectangle 2">
            <a:extLst>
              <a:ext uri="{FF2B5EF4-FFF2-40B4-BE49-F238E27FC236}">
                <a16:creationId xmlns:a16="http://schemas.microsoft.com/office/drawing/2014/main" id="{C4C64723-4EB6-446D-94A5-AA7E0AF0B2D6}"/>
              </a:ext>
            </a:extLst>
          </p:cNvPr>
          <p:cNvSpPr/>
          <p:nvPr/>
        </p:nvSpPr>
        <p:spPr>
          <a:xfrm>
            <a:off x="5733938" y="372864"/>
            <a:ext cx="296106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mn-lt"/>
                <a:ea typeface="Englebert"/>
                <a:cs typeface="Englebert"/>
                <a:sym typeface="Englebert"/>
              </a:rPr>
              <a:t>Field Trip Map</a:t>
            </a:r>
            <a:endParaRPr kumimoji="0" lang="en-US" sz="3200" b="0" i="0" u="none" strike="noStrike" kern="0" cap="none" spc="0" normalizeH="0" baseline="0" noProof="0" dirty="0">
              <a:ln>
                <a:noFill/>
              </a:ln>
              <a:solidFill>
                <a:srgbClr val="000000"/>
              </a:solidFill>
              <a:effectLst/>
              <a:uLnTx/>
              <a:uFillTx/>
              <a:latin typeface="+mn-lt"/>
              <a:cs typeface="Arial"/>
              <a:sym typeface="Arial"/>
            </a:endParaRPr>
          </a:p>
        </p:txBody>
      </p:sp>
      <p:sp>
        <p:nvSpPr>
          <p:cNvPr id="4" name="Slide Number Placeholder 3">
            <a:extLst>
              <a:ext uri="{FF2B5EF4-FFF2-40B4-BE49-F238E27FC236}">
                <a16:creationId xmlns:a16="http://schemas.microsoft.com/office/drawing/2014/main" id="{ECDA44CF-1A03-7053-D429-0797BCEF1FB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8</a:t>
            </a:fld>
            <a:endParaRPr lang="e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444750" y="272507"/>
            <a:ext cx="8254500" cy="426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rgbClr val="000000"/>
                </a:solidFill>
                <a:latin typeface="+mn-lt"/>
                <a:ea typeface="Englebert"/>
                <a:cs typeface="Englebert"/>
                <a:sym typeface="Englebert"/>
              </a:rPr>
              <a:t>Field Trip Discussion Questions</a:t>
            </a:r>
            <a:endParaRPr sz="3200" b="1" dirty="0">
              <a:solidFill>
                <a:srgbClr val="000000"/>
              </a:solidFill>
              <a:latin typeface="+mn-lt"/>
              <a:ea typeface="Englebert"/>
              <a:cs typeface="Englebert"/>
              <a:sym typeface="Englebert"/>
            </a:endParaRPr>
          </a:p>
          <a:p>
            <a:pPr marL="0" lvl="0" indent="0" rtl="0">
              <a:spcBef>
                <a:spcPts val="0"/>
              </a:spcBef>
              <a:spcAft>
                <a:spcPts val="0"/>
              </a:spcAft>
              <a:buNone/>
            </a:pPr>
            <a:endParaRPr b="1" dirty="0">
              <a:solidFill>
                <a:srgbClr val="000000"/>
              </a:solidFill>
              <a:latin typeface="Englebert"/>
              <a:ea typeface="Englebert"/>
              <a:cs typeface="Englebert"/>
              <a:sym typeface="Englebert"/>
            </a:endParaRPr>
          </a:p>
          <a:p>
            <a:pPr marL="457200" lvl="0" indent="-457200" rtl="0">
              <a:spcBef>
                <a:spcPts val="0"/>
              </a:spcBef>
              <a:spcAft>
                <a:spcPts val="0"/>
              </a:spcAft>
              <a:buClr>
                <a:srgbClr val="000000"/>
              </a:buClr>
              <a:buSzPts val="3600"/>
              <a:buFont typeface="Arial" panose="020B0604020202020204" pitchFamily="34" charset="0"/>
              <a:buChar char="•"/>
            </a:pPr>
            <a:r>
              <a:rPr lang="en" sz="2800" b="1" dirty="0">
                <a:solidFill>
                  <a:srgbClr val="000000"/>
                </a:solidFill>
                <a:latin typeface="+mn-lt"/>
                <a:ea typeface="Englebert"/>
                <a:cs typeface="Englebert"/>
                <a:sym typeface="Englebert"/>
              </a:rPr>
              <a:t>How many storm drain inlets (or catch basins) did we see?</a:t>
            </a:r>
            <a:endParaRPr sz="2800" b="1" dirty="0">
              <a:solidFill>
                <a:srgbClr val="000000"/>
              </a:solidFill>
              <a:latin typeface="+mn-lt"/>
              <a:ea typeface="Englebert"/>
              <a:cs typeface="Englebert"/>
              <a:sym typeface="Englebert"/>
            </a:endParaRPr>
          </a:p>
          <a:p>
            <a:pPr marL="457200" lvl="0" indent="-457200" rtl="0">
              <a:spcBef>
                <a:spcPts val="0"/>
              </a:spcBef>
              <a:spcAft>
                <a:spcPts val="0"/>
              </a:spcAft>
              <a:buClr>
                <a:srgbClr val="000000"/>
              </a:buClr>
              <a:buSzPts val="3600"/>
              <a:buFont typeface="Arial" panose="020B0604020202020204" pitchFamily="34" charset="0"/>
              <a:buChar char="•"/>
            </a:pPr>
            <a:r>
              <a:rPr lang="en" sz="2800" b="1" dirty="0">
                <a:solidFill>
                  <a:srgbClr val="000000"/>
                </a:solidFill>
                <a:latin typeface="+mn-lt"/>
                <a:ea typeface="Englebert"/>
                <a:cs typeface="Englebert"/>
                <a:sym typeface="Englebert"/>
              </a:rPr>
              <a:t>What types of waste or pollutants did you notice on our streets?</a:t>
            </a:r>
            <a:endParaRPr sz="2800" b="1" dirty="0">
              <a:solidFill>
                <a:srgbClr val="000000"/>
              </a:solidFill>
              <a:latin typeface="+mn-lt"/>
              <a:ea typeface="Englebert"/>
              <a:cs typeface="Englebert"/>
              <a:sym typeface="Englebert"/>
            </a:endParaRPr>
          </a:p>
          <a:p>
            <a:pPr marL="457200" lvl="0" indent="-457200" rtl="0">
              <a:spcBef>
                <a:spcPts val="0"/>
              </a:spcBef>
              <a:spcAft>
                <a:spcPts val="0"/>
              </a:spcAft>
              <a:buClr>
                <a:srgbClr val="000000"/>
              </a:buClr>
              <a:buSzPts val="3600"/>
              <a:buFont typeface="Arial" panose="020B0604020202020204" pitchFamily="34" charset="0"/>
              <a:buChar char="•"/>
            </a:pPr>
            <a:r>
              <a:rPr lang="en" sz="2800" b="1" dirty="0">
                <a:solidFill>
                  <a:srgbClr val="000000"/>
                </a:solidFill>
                <a:latin typeface="+mn-lt"/>
                <a:ea typeface="Englebert"/>
                <a:cs typeface="Englebert"/>
                <a:sym typeface="Englebert"/>
              </a:rPr>
              <a:t>What do you think will happen to all the waste we found?</a:t>
            </a:r>
            <a:endParaRPr sz="2800" b="1" dirty="0">
              <a:solidFill>
                <a:srgbClr val="000000"/>
              </a:solidFill>
              <a:latin typeface="+mn-lt"/>
              <a:ea typeface="Englebert"/>
              <a:cs typeface="Englebert"/>
              <a:sym typeface="Englebert"/>
            </a:endParaRPr>
          </a:p>
        </p:txBody>
      </p:sp>
      <p:sp>
        <p:nvSpPr>
          <p:cNvPr id="2" name="Slide Number Placeholder 1">
            <a:extLst>
              <a:ext uri="{FF2B5EF4-FFF2-40B4-BE49-F238E27FC236}">
                <a16:creationId xmlns:a16="http://schemas.microsoft.com/office/drawing/2014/main" id="{FF99C5E8-694F-9455-F5B2-4B5821F865BE}"/>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9</a:t>
            </a:fld>
            <a:endParaRPr lang="en"/>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TotalTime>
  <Words>853</Words>
  <Application>Microsoft Office PowerPoint</Application>
  <PresentationFormat>On-screen Show (16:9)</PresentationFormat>
  <Paragraphs>113</Paragraphs>
  <Slides>19</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Roboto</vt:lpstr>
      <vt:lpstr>Englebert</vt:lpstr>
      <vt:lpstr>Anton</vt:lpstr>
      <vt:lpstr>Calibri</vt:lpstr>
      <vt:lpstr>Merriweather</vt:lpstr>
      <vt:lpstr>Paradigm</vt:lpstr>
      <vt:lpstr>1_Paradigm</vt:lpstr>
      <vt:lpstr>PowerPoint Presentation</vt:lpstr>
      <vt:lpstr>What is Wrong With This Picture?</vt:lpstr>
      <vt:lpstr>PowerPoint Presentation</vt:lpstr>
      <vt:lpstr>PowerPoint Presentation</vt:lpstr>
      <vt:lpstr>PowerPoint Presentation</vt:lpstr>
      <vt:lpstr>  Have You Seen These?  </vt:lpstr>
      <vt:lpstr>School Community Field Trip</vt:lpstr>
      <vt:lpstr>PowerPoint Presentation</vt:lpstr>
      <vt:lpstr>Field Trip Discussion Questions  How many storm drain inlets (or catch basins) did we see? What types of waste or pollutants did you notice on our streets? What do you think will happen to all the waste we found?</vt:lpstr>
      <vt:lpstr>All the Way to the Ocean</vt:lpstr>
      <vt:lpstr>Create an Informational Brochure or Booklet for Our Community:  “How to Prevent Stormwater Pollution” </vt:lpstr>
      <vt:lpstr> Instructions: Work with your group to research the following questions. Be sure to include the information in your brochure or booklet:   A. What is stormwater pollution?  B. What are some sources of stormwater    pollution?  C. What can people do to prevent stormwater    pollution?</vt:lpstr>
      <vt:lpstr>Engineering Design Process</vt:lpstr>
      <vt:lpstr>PowerPoint Presentation</vt:lpstr>
      <vt:lpstr>Constraints: Limitations to a design.  What are some constraints when using a mesh screen to filter out pollutants at this catch basin?  </vt:lpstr>
      <vt:lpstr>PowerPoint Presentation</vt:lpstr>
      <vt:lpstr>PowerPoint Presentation</vt:lpstr>
      <vt:lpstr>PowerPoint Presentation</vt:lpstr>
      <vt:lpstr>Improve: Based on your initial test, modify your design to make it better.   Test it out again!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Stormwater Pollution</dc:title>
  <dc:creator>Emily Jerome</dc:creator>
  <cp:lastModifiedBy>Emily Jerome</cp:lastModifiedBy>
  <cp:revision>33</cp:revision>
  <dcterms:modified xsi:type="dcterms:W3CDTF">2024-01-26T21:31:22Z</dcterms:modified>
</cp:coreProperties>
</file>