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4"/>
  </p:notesMasterIdLst>
  <p:sldIdLst>
    <p:sldId id="282" r:id="rId3"/>
    <p:sldId id="283" r:id="rId4"/>
    <p:sldId id="281" r:id="rId5"/>
    <p:sldId id="259" r:id="rId6"/>
    <p:sldId id="284"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0" r:id="rId21"/>
    <p:sldId id="275" r:id="rId22"/>
    <p:sldId id="276" r:id="rId23"/>
  </p:sldIdLst>
  <p:sldSz cx="9144000" cy="5143500" type="screen16x9"/>
  <p:notesSz cx="6858000" cy="9144000"/>
  <p:embeddedFontLst>
    <p:embeddedFont>
      <p:font typeface="Anton" pitchFamily="2" charset="0"/>
      <p:regular r:id="rId25"/>
    </p:embeddedFont>
    <p:embeddedFont>
      <p:font typeface="Englebert" panose="020B0604020202020204" charset="0"/>
      <p:regular r:id="rId26"/>
    </p:embeddedFont>
    <p:embeddedFont>
      <p:font typeface="Merriweather" panose="00000500000000000000" pitchFamily="2"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291" autoAdjust="0"/>
  </p:normalViewPr>
  <p:slideViewPr>
    <p:cSldViewPr snapToGrid="0" showGuides="1">
      <p:cViewPr varScale="1">
        <p:scale>
          <a:sx n="135" d="100"/>
          <a:sy n="135" d="100"/>
        </p:scale>
        <p:origin x="930" y="126"/>
      </p:cViewPr>
      <p:guideLst>
        <p:guide orient="horz" pos="1572"/>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time_continue=5&amp;v=sZW2ByM623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e2fb73dfb_0_4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Google Shape;160;g3e2fb73d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e2fb73dfb_0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Google Shape;167;g3e2fb73d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e2fb73dfb_0_5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Google Shape;186;g3e2fb73df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e2fb73dfb_0_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Google Shape;193;g3e2fb73df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e2fb73dfb_0_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Google Shape;200;g3e2fb73df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a:t>Youtube video link: </a:t>
            </a:r>
            <a:r>
              <a:rPr lang="en" sz="1200" u="sng" dirty="0">
                <a:solidFill>
                  <a:srgbClr val="1155CC"/>
                </a:solidFill>
                <a:highlight>
                  <a:srgbClr val="FFFFFF"/>
                </a:highlight>
                <a:latin typeface="Calibri"/>
                <a:ea typeface="Calibri"/>
                <a:cs typeface="Calibri"/>
                <a:sym typeface="Calibri"/>
                <a:hlinkClick r:id="rId3"/>
              </a:rPr>
              <a:t>https://www.youtube.com/watch?time_continue=5&amp;v=sZW2ByM623g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1100"/>
              <a:buFont typeface="Arial"/>
              <a:buNone/>
            </a:pPr>
            <a:endParaRPr sz="1200" dirty="0">
              <a:highlight>
                <a:srgbClr val="FFFFFF"/>
              </a:highlight>
              <a:latin typeface="Calibri"/>
              <a:ea typeface="Calibri"/>
              <a:cs typeface="Calibri"/>
              <a:sym typeface="Calibri"/>
            </a:endParaRPr>
          </a:p>
          <a:p>
            <a:pPr marL="0" marR="0" lvl="0" indent="0" rtl="0">
              <a:lnSpc>
                <a:spcPct val="115000"/>
              </a:lnSpc>
              <a:spcBef>
                <a:spcPts val="0"/>
              </a:spcBef>
              <a:spcAft>
                <a:spcPts val="0"/>
              </a:spcAft>
              <a:buClr>
                <a:srgbClr val="000000"/>
              </a:buClr>
              <a:buSzPts val="1100"/>
              <a:buFont typeface="Arial"/>
              <a:buNone/>
            </a:pPr>
            <a:endParaRPr sz="1200" dirty="0">
              <a:highlight>
                <a:srgbClr val="FFFFFF"/>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e2fb73dfb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Google Shape;105;g3e2fb73d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e2fb73dfb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Google Shape;119;g3e2fb73df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2fb73dfb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e2fb73df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2fb73dfb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e2fb73df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e2fb73dfb_0_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Google Shape;151;g3e2fb73df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6" name="Google Shape;16;p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Caption">
    <p:spTree>
      <p:nvGrpSpPr>
        <p:cNvPr id="1" name="Shape 50"/>
        <p:cNvGrpSpPr/>
        <p:nvPr/>
      </p:nvGrpSpPr>
      <p:grpSpPr>
        <a:xfrm>
          <a:off x="0" y="0"/>
          <a:ext cx="0" cy="0"/>
          <a:chOff x="0" y="0"/>
          <a:chExt cx="0" cy="0"/>
        </a:xfrm>
      </p:grpSpPr>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3444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0487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739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31042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693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37264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8781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70794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Big number">
    <p:bg>
      <p:bgPr>
        <a:solidFill>
          <a:schemeClr val="bg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endParaRP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701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4780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Main point">
  <p:cSld name="MAIN_POINT">
    <p:bg>
      <p:bgPr>
        <a:pattFill prst="pct5">
          <a:fgClr>
            <a:schemeClr val="accent3"/>
          </a:fgClr>
          <a:bgClr>
            <a:schemeClr val="bg1"/>
          </a:bgClr>
        </a:patt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7" name="Google Shape;27;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8" name="Google Shape;28;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9" name="Google Shape;29;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pattFill prst="pct5">
          <a:fgClr>
            <a:schemeClr val="accent3"/>
          </a:fgClr>
          <a:bgClr>
            <a:schemeClr val="bg1"/>
          </a:bgClr>
        </a:pattFill>
        <a:effectLst/>
      </p:bgPr>
    </p:bg>
    <p:spTree>
      <p:nvGrpSpPr>
        <p:cNvPr id="1" name="Shape 31"/>
        <p:cNvGrpSpPr/>
        <p:nvPr/>
      </p:nvGrpSpPr>
      <p:grpSpPr>
        <a:xfrm>
          <a:off x="0" y="0"/>
          <a:ext cx="0" cy="0"/>
          <a:chOff x="0" y="0"/>
          <a:chExt cx="0" cy="0"/>
        </a:xfrm>
      </p:grpSpPr>
      <p:sp>
        <p:nvSpPr>
          <p:cNvPr id="34" name="Google Shape;34;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40" name="Google Shape;40;p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1" name="Google Shape;41;p8"/>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42" name="Google Shape;4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5" name="Google Shape;45;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6" name="Google Shape;46;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dirty="0"/>
          </a:p>
        </p:txBody>
      </p:sp>
      <p:sp>
        <p:nvSpPr>
          <p:cNvPr id="47" name="Google Shape;4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50" name="Google Shape;50;p10"/>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51" name="Google Shape;51;p10"/>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52" name="Google Shape;52;p10"/>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ig number">
  <p:cSld name="BIG_NUMBER">
    <p:bg>
      <p:bgPr>
        <a:solidFill>
          <a:schemeClr val="bg1">
            <a:lumMod val="95000"/>
          </a:schemeClr>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latin typeface="Roboto"/>
                <a:ea typeface="Roboto"/>
                <a:cs typeface="Roboto"/>
                <a:sym typeface="Roboto"/>
              </a:defRPr>
            </a:lvl1pPr>
            <a:lvl2pPr lvl="1" algn="r">
              <a:spcBef>
                <a:spcPts val="0"/>
              </a:spcBef>
              <a:buNone/>
              <a:defRPr sz="1000">
                <a:solidFill>
                  <a:schemeClr val="dk2"/>
                </a:solidFill>
                <a:latin typeface="Roboto"/>
                <a:ea typeface="Roboto"/>
                <a:cs typeface="Roboto"/>
                <a:sym typeface="Roboto"/>
              </a:defRPr>
            </a:lvl2pPr>
            <a:lvl3pPr lvl="2" algn="r">
              <a:spcBef>
                <a:spcPts val="0"/>
              </a:spcBef>
              <a:buNone/>
              <a:defRPr sz="1000">
                <a:solidFill>
                  <a:schemeClr val="dk2"/>
                </a:solidFill>
                <a:latin typeface="Roboto"/>
                <a:ea typeface="Roboto"/>
                <a:cs typeface="Roboto"/>
                <a:sym typeface="Roboto"/>
              </a:defRPr>
            </a:lvl3pPr>
            <a:lvl4pPr lvl="3" algn="r">
              <a:spcBef>
                <a:spcPts val="0"/>
              </a:spcBef>
              <a:buNone/>
              <a:defRPr sz="1000">
                <a:solidFill>
                  <a:schemeClr val="dk2"/>
                </a:solidFill>
                <a:latin typeface="Roboto"/>
                <a:ea typeface="Roboto"/>
                <a:cs typeface="Roboto"/>
                <a:sym typeface="Roboto"/>
              </a:defRPr>
            </a:lvl4pPr>
            <a:lvl5pPr lvl="4" algn="r">
              <a:spcBef>
                <a:spcPts val="0"/>
              </a:spcBef>
              <a:buNone/>
              <a:defRPr sz="1000">
                <a:solidFill>
                  <a:schemeClr val="dk2"/>
                </a:solidFill>
                <a:latin typeface="Roboto"/>
                <a:ea typeface="Roboto"/>
                <a:cs typeface="Roboto"/>
                <a:sym typeface="Roboto"/>
              </a:defRPr>
            </a:lvl5pPr>
            <a:lvl6pPr lvl="5" algn="r">
              <a:spcBef>
                <a:spcPts val="0"/>
              </a:spcBef>
              <a:buNone/>
              <a:defRPr sz="1000">
                <a:solidFill>
                  <a:schemeClr val="dk2"/>
                </a:solidFill>
                <a:latin typeface="Roboto"/>
                <a:ea typeface="Roboto"/>
                <a:cs typeface="Roboto"/>
                <a:sym typeface="Roboto"/>
              </a:defRPr>
            </a:lvl6pPr>
            <a:lvl7pPr lvl="6" algn="r">
              <a:spcBef>
                <a:spcPts val="0"/>
              </a:spcBef>
              <a:buNone/>
              <a:defRPr sz="1000">
                <a:solidFill>
                  <a:schemeClr val="dk2"/>
                </a:solidFill>
                <a:latin typeface="Roboto"/>
                <a:ea typeface="Roboto"/>
                <a:cs typeface="Roboto"/>
                <a:sym typeface="Roboto"/>
              </a:defRPr>
            </a:lvl7pPr>
            <a:lvl8pPr lvl="7" algn="r">
              <a:spcBef>
                <a:spcPts val="0"/>
              </a:spcBef>
              <a:buNone/>
              <a:defRPr sz="1000">
                <a:solidFill>
                  <a:schemeClr val="dk2"/>
                </a:solidFill>
                <a:latin typeface="Roboto"/>
                <a:ea typeface="Roboto"/>
                <a:cs typeface="Roboto"/>
                <a:sym typeface="Roboto"/>
              </a:defRPr>
            </a:lvl8pPr>
            <a:lvl9pPr lvl="8" algn="r">
              <a:spcBef>
                <a:spcPts val="0"/>
              </a:spcBef>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761879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sZW2ByM623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remix3d.com/details/686e11ea5abe4fbd92af1c4b9b8fd8e9" TargetMode="External"/><Relationship Id="rId5" Type="http://schemas.microsoft.com/office/2017/06/relationships/model3d" Target="../media/model3d2.glb"/><Relationship Id="rId4" Type="http://schemas.openxmlformats.org/officeDocument/2006/relationships/image" Target="../media/image34.gif"/><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remix3d.com/details/G009SXQ93CT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04851-136D-18C5-DDE0-CF203925C25E}"/>
              </a:ext>
            </a:extLst>
          </p:cNvPr>
          <p:cNvPicPr>
            <a:picLocks noChangeAspect="1"/>
          </p:cNvPicPr>
          <p:nvPr/>
        </p:nvPicPr>
        <p:blipFill>
          <a:blip r:embed="rId2"/>
          <a:stretch>
            <a:fillRect/>
          </a:stretch>
        </p:blipFill>
        <p:spPr>
          <a:xfrm>
            <a:off x="5466" y="0"/>
            <a:ext cx="9133067" cy="5143500"/>
          </a:xfrm>
          <a:prstGeom prst="rect">
            <a:avLst/>
          </a:prstGeom>
        </p:spPr>
      </p:pic>
    </p:spTree>
    <p:extLst>
      <p:ext uri="{BB962C8B-B14F-4D97-AF65-F5344CB8AC3E}">
        <p14:creationId xmlns:p14="http://schemas.microsoft.com/office/powerpoint/2010/main" val="2043812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sp>
        <p:nvSpPr>
          <p:cNvPr id="153" name="Google Shape;153;p22"/>
          <p:cNvSpPr txBox="1"/>
          <p:nvPr/>
        </p:nvSpPr>
        <p:spPr>
          <a:xfrm>
            <a:off x="605463" y="502575"/>
            <a:ext cx="7933074" cy="253833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ea typeface="Englebert"/>
                <a:cs typeface="Englebert"/>
                <a:sym typeface="Englebert"/>
              </a:rPr>
              <a:t>Rainwater in a Watershed Model</a:t>
            </a:r>
            <a:endParaRPr sz="3200" b="1" dirty="0">
              <a:latin typeface="+mn-lt"/>
              <a:ea typeface="Englebert"/>
              <a:cs typeface="Englebert"/>
              <a:sym typeface="Englebert"/>
            </a:endParaRPr>
          </a:p>
          <a:p>
            <a:pPr marL="0" lvl="0" indent="0" rtl="0">
              <a:spcBef>
                <a:spcPts val="0"/>
              </a:spcBef>
              <a:spcAft>
                <a:spcPts val="0"/>
              </a:spcAft>
              <a:buNone/>
            </a:pPr>
            <a:endParaRPr sz="3200" b="1" dirty="0">
              <a:latin typeface="+mn-lt"/>
              <a:ea typeface="Englebert"/>
              <a:cs typeface="Englebert"/>
              <a:sym typeface="Englebert"/>
            </a:endParaRPr>
          </a:p>
          <a:p>
            <a:pPr marL="495300" marR="0" lvl="0" indent="-457200" algn="l" rtl="0">
              <a:lnSpc>
                <a:spcPct val="100000"/>
              </a:lnSpc>
              <a:spcBef>
                <a:spcPts val="0"/>
              </a:spcBef>
              <a:spcAft>
                <a:spcPts val="0"/>
              </a:spcAft>
              <a:buClr>
                <a:srgbClr val="000000"/>
              </a:buClr>
              <a:buSzPts val="3000"/>
              <a:buFont typeface="Arial" panose="020B0604020202020204" pitchFamily="34" charset="0"/>
              <a:buChar char="•"/>
            </a:pPr>
            <a:r>
              <a:rPr lang="en" sz="2800" b="1" dirty="0">
                <a:latin typeface="+mn-lt"/>
                <a:ea typeface="Englebert"/>
                <a:cs typeface="Englebert"/>
                <a:sym typeface="Englebert"/>
              </a:rPr>
              <a:t>Add arrows in your watershed model that show the direction the rain water flowed through the watershed.</a:t>
            </a:r>
            <a:endParaRPr sz="2800" b="1" dirty="0">
              <a:latin typeface="+mn-lt"/>
              <a:ea typeface="Englebert"/>
              <a:cs typeface="Englebert"/>
              <a:sym typeface="Englebert"/>
            </a:endParaRPr>
          </a:p>
          <a:p>
            <a:pPr marL="457200" marR="0" lvl="0" indent="0" algn="l" rtl="0">
              <a:lnSpc>
                <a:spcPct val="100000"/>
              </a:lnSpc>
              <a:spcBef>
                <a:spcPts val="0"/>
              </a:spcBef>
              <a:spcAft>
                <a:spcPts val="0"/>
              </a:spcAft>
              <a:buNone/>
            </a:pPr>
            <a:endParaRPr sz="3000" b="1" dirty="0">
              <a:latin typeface="Englebert"/>
              <a:ea typeface="Englebert"/>
              <a:cs typeface="Englebert"/>
              <a:sym typeface="Englebert"/>
            </a:endParaRPr>
          </a:p>
        </p:txBody>
      </p:sp>
      <p:grpSp>
        <p:nvGrpSpPr>
          <p:cNvPr id="3" name="Group 2">
            <a:extLst>
              <a:ext uri="{FF2B5EF4-FFF2-40B4-BE49-F238E27FC236}">
                <a16:creationId xmlns:a16="http://schemas.microsoft.com/office/drawing/2014/main" id="{E3AF982A-B283-044D-05EF-D6F0FCDD7290}"/>
              </a:ext>
            </a:extLst>
          </p:cNvPr>
          <p:cNvGrpSpPr/>
          <p:nvPr/>
        </p:nvGrpSpPr>
        <p:grpSpPr>
          <a:xfrm>
            <a:off x="3088103" y="3308512"/>
            <a:ext cx="2967793" cy="977484"/>
            <a:chOff x="2290198" y="3277960"/>
            <a:chExt cx="2967793" cy="977484"/>
          </a:xfrm>
        </p:grpSpPr>
        <p:sp>
          <p:nvSpPr>
            <p:cNvPr id="2" name="Arrow: Down 1">
              <a:extLst>
                <a:ext uri="{FF2B5EF4-FFF2-40B4-BE49-F238E27FC236}">
                  <a16:creationId xmlns:a16="http://schemas.microsoft.com/office/drawing/2014/main" id="{3908A2FF-2687-4C0B-8F9F-D71CF08BBCFE}"/>
                </a:ext>
              </a:extLst>
            </p:cNvPr>
            <p:cNvSpPr/>
            <p:nvPr/>
          </p:nvSpPr>
          <p:spPr>
            <a:xfrm>
              <a:off x="3569962" y="3316429"/>
              <a:ext cx="357794" cy="9005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4123FE29-4E1C-425E-869C-59FEE717CA33}"/>
                </a:ext>
              </a:extLst>
            </p:cNvPr>
            <p:cNvSpPr/>
            <p:nvPr/>
          </p:nvSpPr>
          <p:spPr>
            <a:xfrm rot="20451071">
              <a:off x="4865147" y="3329107"/>
              <a:ext cx="392844" cy="8468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77BD659-8034-499F-A5AB-B2F4B7287404}"/>
                </a:ext>
              </a:extLst>
            </p:cNvPr>
            <p:cNvSpPr/>
            <p:nvPr/>
          </p:nvSpPr>
          <p:spPr>
            <a:xfrm rot="1372444">
              <a:off x="2290198" y="3277960"/>
              <a:ext cx="291899" cy="977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159C8A5C-67DB-1B57-2B26-1DC3936A108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1"/>
        <p:cNvGrpSpPr/>
        <p:nvPr/>
      </p:nvGrpSpPr>
      <p:grpSpPr>
        <a:xfrm>
          <a:off x="0" y="0"/>
          <a:ext cx="0" cy="0"/>
          <a:chOff x="0" y="0"/>
          <a:chExt cx="0" cy="0"/>
        </a:xfrm>
      </p:grpSpPr>
      <p:sp>
        <p:nvSpPr>
          <p:cNvPr id="162" name="Google Shape;162;p23"/>
          <p:cNvSpPr txBox="1"/>
          <p:nvPr/>
        </p:nvSpPr>
        <p:spPr>
          <a:xfrm>
            <a:off x="523127" y="234975"/>
            <a:ext cx="8097745" cy="44626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ea typeface="Englebert"/>
                <a:cs typeface="Englebert"/>
                <a:sym typeface="Englebert"/>
              </a:rPr>
              <a:t>Rainwater in a Watershed Model</a:t>
            </a:r>
          </a:p>
          <a:p>
            <a:pPr marL="0" marR="0" lvl="0" indent="0" algn="l" rtl="0">
              <a:lnSpc>
                <a:spcPct val="100000"/>
              </a:lnSpc>
              <a:spcBef>
                <a:spcPts val="0"/>
              </a:spcBef>
              <a:spcAft>
                <a:spcPts val="0"/>
              </a:spcAft>
              <a:buNone/>
            </a:pPr>
            <a:endParaRPr lang="en" sz="2400" b="1" dirty="0">
              <a:latin typeface="+mn-lt"/>
              <a:ea typeface="Englebert"/>
              <a:cs typeface="Englebert"/>
              <a:sym typeface="Englebert"/>
            </a:endParaRPr>
          </a:p>
          <a:p>
            <a:pPr marL="0" marR="0" lvl="0" indent="0" algn="l" rtl="0">
              <a:lnSpc>
                <a:spcPct val="100000"/>
              </a:lnSpc>
              <a:spcBef>
                <a:spcPts val="0"/>
              </a:spcBef>
              <a:spcAft>
                <a:spcPts val="0"/>
              </a:spcAft>
              <a:buNone/>
            </a:pPr>
            <a:r>
              <a:rPr lang="en" sz="2800" b="1" dirty="0">
                <a:latin typeface="+mn-lt"/>
                <a:ea typeface="Englebert"/>
                <a:cs typeface="Englebert"/>
                <a:sym typeface="Englebert"/>
              </a:rPr>
              <a:t>Answer the following questions under your model:</a:t>
            </a:r>
          </a:p>
          <a:p>
            <a:pPr marL="0" marR="0" lvl="0" indent="0" algn="l" rtl="0">
              <a:lnSpc>
                <a:spcPct val="100000"/>
              </a:lnSpc>
              <a:spcBef>
                <a:spcPts val="0"/>
              </a:spcBef>
              <a:spcAft>
                <a:spcPts val="0"/>
              </a:spcAft>
              <a:buNone/>
            </a:pPr>
            <a:endParaRPr lang="en" sz="2800" b="1" dirty="0">
              <a:latin typeface="+mn-lt"/>
              <a:ea typeface="Englebert"/>
              <a:cs typeface="Englebert"/>
              <a:sym typeface="Englebert"/>
            </a:endParaRPr>
          </a:p>
          <a:p>
            <a:pPr marL="457200" marR="0" lvl="0" indent="-457200" algn="l" rtl="0">
              <a:lnSpc>
                <a:spcPct val="100000"/>
              </a:lnSpc>
              <a:spcBef>
                <a:spcPts val="0"/>
              </a:spcBef>
              <a:spcAft>
                <a:spcPts val="0"/>
              </a:spcAft>
              <a:buFont typeface="Arial" panose="020B0604020202020204" pitchFamily="34" charset="0"/>
              <a:buChar char="•"/>
            </a:pPr>
            <a:r>
              <a:rPr lang="en-US" sz="2800" b="1" dirty="0">
                <a:latin typeface="+mn-lt"/>
                <a:ea typeface="Englebert"/>
                <a:cs typeface="Englebert"/>
                <a:sym typeface="Englebert"/>
              </a:rPr>
              <a:t>Where does our water come from?</a:t>
            </a:r>
          </a:p>
          <a:p>
            <a:pPr marL="0" marR="0" lvl="0" indent="0" algn="l" rtl="0">
              <a:lnSpc>
                <a:spcPct val="100000"/>
              </a:lnSpc>
              <a:spcBef>
                <a:spcPts val="0"/>
              </a:spcBef>
              <a:spcAft>
                <a:spcPts val="0"/>
              </a:spcAft>
              <a:buNone/>
            </a:pPr>
            <a:endParaRPr lang="en-US" sz="2800" b="1" dirty="0">
              <a:latin typeface="+mn-lt"/>
              <a:ea typeface="Englebert"/>
              <a:cs typeface="Englebert"/>
              <a:sym typeface="Englebert"/>
            </a:endParaRPr>
          </a:p>
          <a:p>
            <a:pPr marL="457200" marR="0" lvl="0" indent="-457200" algn="l" rtl="0">
              <a:lnSpc>
                <a:spcPct val="100000"/>
              </a:lnSpc>
              <a:spcBef>
                <a:spcPts val="0"/>
              </a:spcBef>
              <a:spcAft>
                <a:spcPts val="0"/>
              </a:spcAft>
              <a:buFont typeface="Arial" panose="020B0604020202020204" pitchFamily="34" charset="0"/>
              <a:buChar char="•"/>
            </a:pPr>
            <a:r>
              <a:rPr lang="en-US" sz="2800" b="1" dirty="0">
                <a:latin typeface="+mn-lt"/>
                <a:ea typeface="Englebert"/>
                <a:cs typeface="Englebert"/>
                <a:sym typeface="Englebert"/>
              </a:rPr>
              <a:t>What is a watershed?</a:t>
            </a:r>
          </a:p>
          <a:p>
            <a:pPr marL="0" marR="0" lvl="0" indent="0" algn="l" rtl="0">
              <a:lnSpc>
                <a:spcPct val="100000"/>
              </a:lnSpc>
              <a:spcBef>
                <a:spcPts val="0"/>
              </a:spcBef>
              <a:spcAft>
                <a:spcPts val="0"/>
              </a:spcAft>
              <a:buNone/>
            </a:pPr>
            <a:endParaRPr lang="en-US" sz="2800" b="1" dirty="0">
              <a:latin typeface="+mn-lt"/>
              <a:ea typeface="Englebert"/>
              <a:cs typeface="Englebert"/>
              <a:sym typeface="Englebert"/>
            </a:endParaRPr>
          </a:p>
          <a:p>
            <a:pPr marL="457200" marR="0" lvl="0" indent="-457200" algn="l" rtl="0">
              <a:lnSpc>
                <a:spcPct val="100000"/>
              </a:lnSpc>
              <a:spcBef>
                <a:spcPts val="0"/>
              </a:spcBef>
              <a:spcAft>
                <a:spcPts val="0"/>
              </a:spcAft>
              <a:buFont typeface="Arial" panose="020B0604020202020204" pitchFamily="34" charset="0"/>
              <a:buChar char="•"/>
            </a:pPr>
            <a:r>
              <a:rPr lang="en-US" sz="2800" b="1" dirty="0">
                <a:latin typeface="+mn-lt"/>
                <a:ea typeface="Englebert"/>
                <a:cs typeface="Englebert"/>
                <a:sym typeface="Englebert"/>
              </a:rPr>
              <a:t>When it rains, where does the rainwater go?</a:t>
            </a:r>
            <a:endParaRPr sz="2800" b="1" dirty="0">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FA945CA9-1E13-AB0E-1064-F0CC6D1DEB4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
        <p:cNvGrpSpPr/>
        <p:nvPr/>
      </p:nvGrpSpPr>
      <p:grpSpPr>
        <a:xfrm>
          <a:off x="0" y="0"/>
          <a:ext cx="0" cy="0"/>
          <a:chOff x="0" y="0"/>
          <a:chExt cx="0" cy="0"/>
        </a:xfrm>
      </p:grpSpPr>
      <p:sp>
        <p:nvSpPr>
          <p:cNvPr id="169" name="Google Shape;169;p24"/>
          <p:cNvSpPr txBox="1"/>
          <p:nvPr/>
        </p:nvSpPr>
        <p:spPr>
          <a:xfrm>
            <a:off x="207400" y="282379"/>
            <a:ext cx="8669400" cy="39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latin typeface="+mn-lt"/>
                <a:ea typeface="Englebert"/>
                <a:cs typeface="Englebert"/>
                <a:sym typeface="Englebert"/>
              </a:rPr>
              <a:t>  </a:t>
            </a:r>
            <a:r>
              <a:rPr lang="en" sz="3200" b="1" dirty="0">
                <a:latin typeface="+mn-lt"/>
                <a:ea typeface="Englebert"/>
                <a:cs typeface="Englebert"/>
                <a:sym typeface="Englebert"/>
              </a:rPr>
              <a:t>Rainwater in City Streets</a:t>
            </a:r>
            <a:endParaRPr sz="3200" b="1" dirty="0">
              <a:latin typeface="+mn-lt"/>
              <a:ea typeface="Englebert"/>
              <a:cs typeface="Englebert"/>
              <a:sym typeface="Englebert"/>
            </a:endParaRPr>
          </a:p>
          <a:p>
            <a:pPr marL="0" lvl="0" indent="0" rtl="0">
              <a:spcBef>
                <a:spcPts val="0"/>
              </a:spcBef>
              <a:spcAft>
                <a:spcPts val="0"/>
              </a:spcAft>
              <a:buNone/>
            </a:pPr>
            <a:r>
              <a:rPr lang="en" sz="3000" b="1" dirty="0">
                <a:latin typeface="Englebert"/>
                <a:ea typeface="Englebert"/>
                <a:cs typeface="Englebert"/>
                <a:sym typeface="Englebert"/>
              </a:rPr>
              <a:t> </a:t>
            </a:r>
            <a:endParaRPr lang="en-US" sz="3000" b="1" dirty="0">
              <a:latin typeface="Englebert"/>
              <a:ea typeface="Englebert"/>
              <a:cs typeface="Englebert"/>
              <a:sym typeface="Englebert"/>
            </a:endParaRPr>
          </a:p>
          <a:p>
            <a:pPr marL="6400800"/>
            <a:endParaRPr lang="en-US" sz="3000" b="1" dirty="0">
              <a:latin typeface="Englebert"/>
              <a:ea typeface="Englebert"/>
              <a:cs typeface="Englebert"/>
              <a:sym typeface="Englebert"/>
            </a:endParaRPr>
          </a:p>
          <a:p>
            <a:pPr marL="6400800" marR="0" lvl="0" indent="0" algn="l" rtl="0">
              <a:lnSpc>
                <a:spcPct val="100000"/>
              </a:lnSpc>
              <a:spcBef>
                <a:spcPts val="0"/>
              </a:spcBef>
              <a:spcAft>
                <a:spcPts val="0"/>
              </a:spcAft>
              <a:buNone/>
            </a:pPr>
            <a:endParaRPr sz="3000" b="1" dirty="0">
              <a:latin typeface="Englebert"/>
              <a:ea typeface="Englebert"/>
              <a:cs typeface="Englebert"/>
              <a:sym typeface="Englebert"/>
            </a:endParaRPr>
          </a:p>
          <a:p>
            <a:pPr marL="3657600" marR="0" lvl="0" indent="0" algn="l" rtl="0">
              <a:lnSpc>
                <a:spcPct val="100000"/>
              </a:lnSpc>
              <a:spcBef>
                <a:spcPts val="0"/>
              </a:spcBef>
              <a:spcAft>
                <a:spcPts val="0"/>
              </a:spcAft>
              <a:buNone/>
            </a:pPr>
            <a:endParaRPr sz="3000" b="1" dirty="0">
              <a:latin typeface="Englebert"/>
              <a:ea typeface="Englebert"/>
              <a:cs typeface="Englebert"/>
              <a:sym typeface="Englebert"/>
            </a:endParaRPr>
          </a:p>
        </p:txBody>
      </p:sp>
      <p:pic>
        <p:nvPicPr>
          <p:cNvPr id="1028" name="Picture 4" descr="http://www.duncanville.com/wp-content/uploads/2016/04/street-stormwater-drain-480x360.jpg">
            <a:extLst>
              <a:ext uri="{FF2B5EF4-FFF2-40B4-BE49-F238E27FC236}">
                <a16:creationId xmlns:a16="http://schemas.microsoft.com/office/drawing/2014/main" id="{7AC334F6-40DB-4CAE-9225-D1621FC12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41" y="1184408"/>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FB3985-F6F6-444E-B559-CB66D255372C}"/>
              </a:ext>
            </a:extLst>
          </p:cNvPr>
          <p:cNvSpPr txBox="1"/>
          <p:nvPr/>
        </p:nvSpPr>
        <p:spPr>
          <a:xfrm>
            <a:off x="5339647" y="1547522"/>
            <a:ext cx="3442901" cy="2862322"/>
          </a:xfrm>
          <a:prstGeom prst="rect">
            <a:avLst/>
          </a:prstGeom>
          <a:noFill/>
        </p:spPr>
        <p:txBody>
          <a:bodyPr wrap="square" rtlCol="0">
            <a:spAutoFit/>
          </a:bodyPr>
          <a:lstStyle/>
          <a:p>
            <a:r>
              <a:rPr lang="en-US" sz="3000" b="1" dirty="0">
                <a:latin typeface="+mn-lt"/>
              </a:rPr>
              <a:t>When it rains in the streets around your house, where does the water go?</a:t>
            </a:r>
          </a:p>
        </p:txBody>
      </p:sp>
      <p:sp>
        <p:nvSpPr>
          <p:cNvPr id="3" name="TextBox 2">
            <a:extLst>
              <a:ext uri="{FF2B5EF4-FFF2-40B4-BE49-F238E27FC236}">
                <a16:creationId xmlns:a16="http://schemas.microsoft.com/office/drawing/2014/main" id="{3F7E5C17-C2DA-45E6-8FB1-B196109B3CE0}"/>
              </a:ext>
            </a:extLst>
          </p:cNvPr>
          <p:cNvSpPr txBox="1"/>
          <p:nvPr/>
        </p:nvSpPr>
        <p:spPr>
          <a:xfrm>
            <a:off x="535041" y="4613408"/>
            <a:ext cx="4572000" cy="184666"/>
          </a:xfrm>
          <a:prstGeom prst="rect">
            <a:avLst/>
          </a:prstGeom>
          <a:noFill/>
        </p:spPr>
        <p:txBody>
          <a:bodyPr wrap="square" rtlCol="0">
            <a:spAutoFit/>
          </a:bodyPr>
          <a:lstStyle/>
          <a:p>
            <a:r>
              <a:rPr lang="en-US" sz="600" dirty="0"/>
              <a:t>http://www.duncanville.com/departments/public-works/divisions/stormwater/street-stormwater-drain/</a:t>
            </a:r>
          </a:p>
        </p:txBody>
      </p:sp>
      <p:sp>
        <p:nvSpPr>
          <p:cNvPr id="4" name="Slide Number Placeholder 3">
            <a:extLst>
              <a:ext uri="{FF2B5EF4-FFF2-40B4-BE49-F238E27FC236}">
                <a16:creationId xmlns:a16="http://schemas.microsoft.com/office/drawing/2014/main" id="{6CC0445C-9994-EBA1-EFEF-A44E11BFD92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5"/>
        <p:cNvGrpSpPr/>
        <p:nvPr/>
      </p:nvGrpSpPr>
      <p:grpSpPr>
        <a:xfrm>
          <a:off x="0" y="0"/>
          <a:ext cx="0" cy="0"/>
          <a:chOff x="0" y="0"/>
          <a:chExt cx="0" cy="0"/>
        </a:xfrm>
      </p:grpSpPr>
      <p:pic>
        <p:nvPicPr>
          <p:cNvPr id="176" name="Google Shape;176;p25"/>
          <p:cNvPicPr preferRelativeResize="0"/>
          <p:nvPr/>
        </p:nvPicPr>
        <p:blipFill rotWithShape="1">
          <a:blip r:embed="rId3">
            <a:alphaModFix/>
          </a:blip>
          <a:srcRect/>
          <a:stretch/>
        </p:blipFill>
        <p:spPr>
          <a:xfrm>
            <a:off x="929325" y="319600"/>
            <a:ext cx="2893200" cy="2181579"/>
          </a:xfrm>
          <a:prstGeom prst="rect">
            <a:avLst/>
          </a:prstGeom>
          <a:noFill/>
          <a:ln>
            <a:noFill/>
          </a:ln>
        </p:spPr>
      </p:pic>
      <p:pic>
        <p:nvPicPr>
          <p:cNvPr id="177" name="Google Shape;177;p25"/>
          <p:cNvPicPr preferRelativeResize="0"/>
          <p:nvPr/>
        </p:nvPicPr>
        <p:blipFill rotWithShape="1">
          <a:blip r:embed="rId4">
            <a:alphaModFix/>
          </a:blip>
          <a:srcRect/>
          <a:stretch/>
        </p:blipFill>
        <p:spPr>
          <a:xfrm>
            <a:off x="871300" y="2754973"/>
            <a:ext cx="3009249" cy="2006150"/>
          </a:xfrm>
          <a:prstGeom prst="rect">
            <a:avLst/>
          </a:prstGeom>
          <a:noFill/>
          <a:ln>
            <a:noFill/>
          </a:ln>
        </p:spPr>
      </p:pic>
      <p:sp>
        <p:nvSpPr>
          <p:cNvPr id="178" name="Google Shape;178;p25"/>
          <p:cNvSpPr txBox="1"/>
          <p:nvPr/>
        </p:nvSpPr>
        <p:spPr>
          <a:xfrm>
            <a:off x="929325" y="4692225"/>
            <a:ext cx="2985900" cy="29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http://tbrnews.com/news/hermosa_beach/hermosa-beach-calls-on-community-to-help-stencil-storm-drains/article_263b58c6-ef90-11e4-b87c-53412c3a2f3c.html</a:t>
            </a:r>
            <a:endParaRPr sz="600" b="0" i="0" u="none" strike="noStrike" cap="none">
              <a:solidFill>
                <a:srgbClr val="000000"/>
              </a:solidFill>
              <a:latin typeface="Arial"/>
              <a:ea typeface="Arial"/>
              <a:cs typeface="Arial"/>
              <a:sym typeface="Arial"/>
            </a:endParaRPr>
          </a:p>
        </p:txBody>
      </p:sp>
      <p:sp>
        <p:nvSpPr>
          <p:cNvPr id="179" name="Google Shape;179;p25"/>
          <p:cNvSpPr txBox="1"/>
          <p:nvPr/>
        </p:nvSpPr>
        <p:spPr>
          <a:xfrm>
            <a:off x="1022025" y="2430700"/>
            <a:ext cx="28005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http://www.watereducation.org/aquafornia-news/innovative-ideas-southern-california-practical-projects-and-techniques-show-how</a:t>
            </a:r>
            <a:endParaRPr sz="600" b="0" i="0" u="none" strike="noStrike" cap="none">
              <a:solidFill>
                <a:srgbClr val="000000"/>
              </a:solidFill>
              <a:latin typeface="Arial"/>
              <a:ea typeface="Arial"/>
              <a:cs typeface="Arial"/>
              <a:sym typeface="Arial"/>
            </a:endParaRPr>
          </a:p>
        </p:txBody>
      </p:sp>
      <p:pic>
        <p:nvPicPr>
          <p:cNvPr id="181" name="Google Shape;181;p25" descr="drain.jpg"/>
          <p:cNvPicPr preferRelativeResize="0"/>
          <p:nvPr/>
        </p:nvPicPr>
        <p:blipFill rotWithShape="1">
          <a:blip r:embed="rId5">
            <a:alphaModFix/>
          </a:blip>
          <a:srcRect/>
          <a:stretch/>
        </p:blipFill>
        <p:spPr>
          <a:xfrm>
            <a:off x="5076674" y="2327529"/>
            <a:ext cx="2985900" cy="2364695"/>
          </a:xfrm>
          <a:prstGeom prst="rect">
            <a:avLst/>
          </a:prstGeom>
          <a:noFill/>
          <a:ln>
            <a:noFill/>
          </a:ln>
        </p:spPr>
      </p:pic>
      <p:sp>
        <p:nvSpPr>
          <p:cNvPr id="182" name="Google Shape;182;p25"/>
          <p:cNvSpPr txBox="1"/>
          <p:nvPr/>
        </p:nvSpPr>
        <p:spPr>
          <a:xfrm>
            <a:off x="5332700" y="4633550"/>
            <a:ext cx="2985900" cy="1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http://www.kabbara.net/?page_id=468</a:t>
            </a:r>
            <a:endParaRPr sz="600" b="0" i="0" u="none" strike="noStrike" cap="none">
              <a:solidFill>
                <a:srgbClr val="000000"/>
              </a:solidFill>
              <a:latin typeface="Arial"/>
              <a:ea typeface="Arial"/>
              <a:cs typeface="Arial"/>
              <a:sym typeface="Arial"/>
            </a:endParaRPr>
          </a:p>
        </p:txBody>
      </p:sp>
      <p:sp>
        <p:nvSpPr>
          <p:cNvPr id="183" name="Google Shape;183;p25"/>
          <p:cNvSpPr txBox="1"/>
          <p:nvPr/>
        </p:nvSpPr>
        <p:spPr>
          <a:xfrm>
            <a:off x="4120787" y="627689"/>
            <a:ext cx="4590822" cy="1565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3200" b="1" cap="all" dirty="0">
                <a:latin typeface="+mn-lt"/>
                <a:ea typeface="Englebert"/>
                <a:cs typeface="Englebert"/>
                <a:sym typeface="Englebert"/>
              </a:rPr>
              <a:t>S</a:t>
            </a:r>
            <a:r>
              <a:rPr lang="en-US" sz="3200" b="1" dirty="0">
                <a:latin typeface="+mn-lt"/>
                <a:ea typeface="Englebert"/>
                <a:cs typeface="Englebert"/>
                <a:sym typeface="Englebert"/>
              </a:rPr>
              <a:t>torm Drain Inlets</a:t>
            </a:r>
            <a:endParaRPr sz="3200" b="1" cap="all" dirty="0">
              <a:latin typeface="+mn-lt"/>
              <a:ea typeface="Englebert"/>
              <a:cs typeface="Englebert"/>
              <a:sym typeface="Englebert"/>
            </a:endParaRPr>
          </a:p>
          <a:p>
            <a:pPr marL="0" lvl="0" indent="0" algn="ctr">
              <a:spcBef>
                <a:spcPts val="0"/>
              </a:spcBef>
              <a:spcAft>
                <a:spcPts val="0"/>
              </a:spcAft>
              <a:buNone/>
            </a:pPr>
            <a:r>
              <a:rPr lang="en" sz="3200" b="1" cap="all" dirty="0">
                <a:latin typeface="+mn-lt"/>
                <a:ea typeface="Englebert"/>
                <a:cs typeface="Englebert"/>
                <a:sym typeface="Englebert"/>
              </a:rPr>
              <a:t> (</a:t>
            </a:r>
            <a:r>
              <a:rPr lang="en" sz="3200" b="1" dirty="0">
                <a:latin typeface="+mn-lt"/>
                <a:ea typeface="Englebert"/>
                <a:cs typeface="Englebert"/>
                <a:sym typeface="Englebert"/>
              </a:rPr>
              <a:t>Catch Basins</a:t>
            </a:r>
            <a:r>
              <a:rPr lang="en" sz="3200" b="1" cap="all" dirty="0">
                <a:latin typeface="+mn-lt"/>
                <a:ea typeface="Englebert"/>
                <a:cs typeface="Englebert"/>
                <a:sym typeface="Englebert"/>
              </a:rPr>
              <a:t>)</a:t>
            </a:r>
            <a:endParaRPr sz="3200" b="1" cap="all" dirty="0">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5FC11C1B-0499-7F14-3B9D-0A4725D2D81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p:nvSpPr>
          <p:cNvPr id="188" name="Google Shape;188;p26"/>
          <p:cNvSpPr txBox="1"/>
          <p:nvPr/>
        </p:nvSpPr>
        <p:spPr>
          <a:xfrm>
            <a:off x="371300" y="385825"/>
            <a:ext cx="8601300" cy="39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mn-lt"/>
                <a:ea typeface="Englebert"/>
                <a:cs typeface="Englebert"/>
                <a:sym typeface="Englebert"/>
              </a:rPr>
              <a:t>Rainwater in City Streets</a:t>
            </a:r>
            <a:endParaRPr sz="3200" b="1" dirty="0">
              <a:latin typeface="Englebert"/>
              <a:ea typeface="Englebert"/>
              <a:cs typeface="Englebert"/>
              <a:sym typeface="Englebert"/>
            </a:endParaRPr>
          </a:p>
          <a:p>
            <a:pPr marL="914400" marR="0" lvl="0" indent="0" algn="l" rtl="0">
              <a:lnSpc>
                <a:spcPct val="100000"/>
              </a:lnSpc>
              <a:spcBef>
                <a:spcPts val="0"/>
              </a:spcBef>
              <a:spcAft>
                <a:spcPts val="0"/>
              </a:spcAft>
              <a:buNone/>
            </a:pPr>
            <a:endParaRPr sz="3000" b="1" dirty="0">
              <a:latin typeface="Englebert"/>
              <a:ea typeface="Englebert"/>
              <a:cs typeface="Englebert"/>
              <a:sym typeface="Englebert"/>
            </a:endParaRPr>
          </a:p>
          <a:p>
            <a:pPr marL="914400" marR="0" lvl="0" indent="0" algn="l" rtl="0">
              <a:lnSpc>
                <a:spcPct val="100000"/>
              </a:lnSpc>
              <a:spcBef>
                <a:spcPts val="0"/>
              </a:spcBef>
              <a:spcAft>
                <a:spcPts val="0"/>
              </a:spcAft>
              <a:buNone/>
            </a:pPr>
            <a:endParaRPr sz="600" b="1" dirty="0">
              <a:latin typeface="Englebert"/>
              <a:ea typeface="Englebert"/>
              <a:cs typeface="Englebert"/>
              <a:sym typeface="Englebert"/>
            </a:endParaRPr>
          </a:p>
          <a:p>
            <a:pPr marL="914400" marR="0" lvl="0" indent="0" algn="l" rtl="0">
              <a:lnSpc>
                <a:spcPct val="100000"/>
              </a:lnSpc>
              <a:spcBef>
                <a:spcPts val="0"/>
              </a:spcBef>
              <a:spcAft>
                <a:spcPts val="0"/>
              </a:spcAft>
              <a:buNone/>
            </a:pPr>
            <a:endParaRPr sz="600" b="1" dirty="0">
              <a:latin typeface="Englebert"/>
              <a:ea typeface="Englebert"/>
              <a:cs typeface="Englebert"/>
              <a:sym typeface="Englebert"/>
            </a:endParaRPr>
          </a:p>
          <a:p>
            <a:pPr marL="0" marR="0" lvl="0" indent="0" algn="l" rtl="0">
              <a:lnSpc>
                <a:spcPct val="100000"/>
              </a:lnSpc>
              <a:spcBef>
                <a:spcPts val="0"/>
              </a:spcBef>
              <a:spcAft>
                <a:spcPts val="0"/>
              </a:spcAft>
              <a:buNone/>
            </a:pPr>
            <a:endParaRPr sz="3000" b="1" dirty="0">
              <a:latin typeface="Englebert"/>
              <a:ea typeface="Englebert"/>
              <a:cs typeface="Englebert"/>
              <a:sym typeface="Englebert"/>
            </a:endParaRPr>
          </a:p>
        </p:txBody>
      </p:sp>
      <p:pic>
        <p:nvPicPr>
          <p:cNvPr id="2050" name="Picture 2" descr="https://i.iheart.com/v3/re/new_assets/5b4eaaa2b597aad44170a5cc?ops=max(750,0),quality(80)">
            <a:extLst>
              <a:ext uri="{FF2B5EF4-FFF2-40B4-BE49-F238E27FC236}">
                <a16:creationId xmlns:a16="http://schemas.microsoft.com/office/drawing/2014/main" id="{53E4962C-A83A-4536-BB40-70A8C11AF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679" y="1526060"/>
            <a:ext cx="3137070" cy="2091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56E79-D2A2-431D-BBDE-0005701657CF}"/>
              </a:ext>
            </a:extLst>
          </p:cNvPr>
          <p:cNvSpPr txBox="1"/>
          <p:nvPr/>
        </p:nvSpPr>
        <p:spPr>
          <a:xfrm>
            <a:off x="211123" y="1142405"/>
            <a:ext cx="5566221" cy="4678204"/>
          </a:xfrm>
          <a:prstGeom prst="rect">
            <a:avLst/>
          </a:prstGeom>
          <a:noFill/>
        </p:spPr>
        <p:txBody>
          <a:bodyPr wrap="square" rtlCol="0">
            <a:spAutoFit/>
          </a:bodyPr>
          <a:lstStyle/>
          <a:p>
            <a:pPr marL="495300" lvl="0" indent="-457200">
              <a:buSzPts val="3000"/>
              <a:buFont typeface="Arial" panose="020B0604020202020204" pitchFamily="34" charset="0"/>
              <a:buChar char="•"/>
            </a:pPr>
            <a:r>
              <a:rPr lang="en-US" sz="2800" b="1" dirty="0">
                <a:latin typeface="+mn-lt"/>
                <a:ea typeface="Englebert"/>
                <a:cs typeface="Englebert"/>
                <a:sym typeface="Englebert"/>
              </a:rPr>
              <a:t>Where does rainwater go to from the storm drain inlets or catch basins? </a:t>
            </a:r>
          </a:p>
          <a:p>
            <a:pPr marL="38100" lvl="0">
              <a:buSzPts val="3000"/>
            </a:pPr>
            <a:endParaRPr lang="en-US" sz="2800" b="1" dirty="0">
              <a:latin typeface="+mn-lt"/>
              <a:ea typeface="Englebert"/>
              <a:cs typeface="Englebert"/>
              <a:sym typeface="Englebert"/>
            </a:endParaRPr>
          </a:p>
          <a:p>
            <a:pPr marL="495300" lvl="0" indent="-457200">
              <a:buSzPts val="3000"/>
              <a:buFont typeface="Arial" panose="020B0604020202020204" pitchFamily="34" charset="0"/>
              <a:buChar char="•"/>
            </a:pPr>
            <a:r>
              <a:rPr lang="en-US" sz="2800" b="1" dirty="0">
                <a:latin typeface="+mn-lt"/>
                <a:ea typeface="Englebert"/>
                <a:cs typeface="Englebert"/>
                <a:sym typeface="Englebert"/>
              </a:rPr>
              <a:t>Where does it go to from creeks, streams and rivers? (Remember what we learned from the watershed model!) </a:t>
            </a:r>
          </a:p>
          <a:p>
            <a:pPr marL="457200" lvl="0" indent="-419100">
              <a:buSzPts val="3000"/>
              <a:buFont typeface="Englebert"/>
              <a:buChar char="-"/>
            </a:pPr>
            <a:endParaRPr lang="en-US" sz="3000" b="1" dirty="0">
              <a:latin typeface="Englebert"/>
              <a:ea typeface="Englebert"/>
              <a:cs typeface="Englebert"/>
              <a:sym typeface="Englebert"/>
            </a:endParaRPr>
          </a:p>
          <a:p>
            <a:pPr marL="457200" lvl="0" indent="-419100">
              <a:buSzPts val="3000"/>
              <a:buFont typeface="Englebert"/>
              <a:buChar char="-"/>
            </a:pPr>
            <a:endParaRPr lang="en-US" sz="3000" b="1" dirty="0">
              <a:latin typeface="Englebert"/>
              <a:ea typeface="Englebert"/>
              <a:cs typeface="Englebert"/>
              <a:sym typeface="Englebert"/>
            </a:endParaRPr>
          </a:p>
          <a:p>
            <a:endParaRPr lang="en-US" dirty="0"/>
          </a:p>
        </p:txBody>
      </p:sp>
      <p:sp>
        <p:nvSpPr>
          <p:cNvPr id="3" name="TextBox 2">
            <a:extLst>
              <a:ext uri="{FF2B5EF4-FFF2-40B4-BE49-F238E27FC236}">
                <a16:creationId xmlns:a16="http://schemas.microsoft.com/office/drawing/2014/main" id="{C1D7D5B8-FFE1-4420-B4D8-0AB934FE40C0}"/>
              </a:ext>
            </a:extLst>
          </p:cNvPr>
          <p:cNvSpPr txBox="1"/>
          <p:nvPr/>
        </p:nvSpPr>
        <p:spPr>
          <a:xfrm>
            <a:off x="5685692" y="3629790"/>
            <a:ext cx="3286908" cy="276999"/>
          </a:xfrm>
          <a:prstGeom prst="rect">
            <a:avLst/>
          </a:prstGeom>
          <a:noFill/>
        </p:spPr>
        <p:txBody>
          <a:bodyPr wrap="square" rtlCol="0">
            <a:spAutoFit/>
          </a:bodyPr>
          <a:lstStyle/>
          <a:p>
            <a:r>
              <a:rPr lang="en-US" sz="600" dirty="0"/>
              <a:t>https://kfiam640.iheart.com/content/2018-07-17-la-county-approves-stormwater-tax-for-november-ballot/#</a:t>
            </a:r>
          </a:p>
        </p:txBody>
      </p:sp>
      <p:sp>
        <p:nvSpPr>
          <p:cNvPr id="4" name="Slide Number Placeholder 3">
            <a:extLst>
              <a:ext uri="{FF2B5EF4-FFF2-40B4-BE49-F238E27FC236}">
                <a16:creationId xmlns:a16="http://schemas.microsoft.com/office/drawing/2014/main" id="{3E880BA5-460B-2563-EFD6-F9362BA7AB8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14</a:t>
            </a:fld>
            <a:endParaRPr lang="e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5" name="Google Shape;195;p27"/>
          <p:cNvSpPr txBox="1"/>
          <p:nvPr/>
        </p:nvSpPr>
        <p:spPr>
          <a:xfrm>
            <a:off x="235050" y="324900"/>
            <a:ext cx="8544900" cy="39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mn-lt"/>
                <a:ea typeface="Englebert"/>
                <a:cs typeface="Englebert"/>
                <a:sym typeface="Englebert"/>
              </a:rPr>
              <a:t>Rainwater in City Streets</a:t>
            </a:r>
            <a:endParaRPr sz="3200" b="1" dirty="0">
              <a:latin typeface="Englebert"/>
              <a:ea typeface="Englebert"/>
              <a:cs typeface="Englebert"/>
              <a:sym typeface="Englebert"/>
            </a:endParaRPr>
          </a:p>
          <a:p>
            <a:pPr marL="0" lvl="0" indent="0" rtl="0">
              <a:spcBef>
                <a:spcPts val="0"/>
              </a:spcBef>
              <a:spcAft>
                <a:spcPts val="0"/>
              </a:spcAft>
              <a:buNone/>
            </a:pPr>
            <a:r>
              <a:rPr lang="en" sz="3000" b="1" dirty="0">
                <a:latin typeface="Englebert"/>
                <a:ea typeface="Englebert"/>
                <a:cs typeface="Englebert"/>
                <a:sym typeface="Englebert"/>
              </a:rPr>
              <a:t> </a:t>
            </a:r>
            <a:endParaRPr sz="3000" b="1" dirty="0">
              <a:latin typeface="Englebert"/>
              <a:ea typeface="Englebert"/>
              <a:cs typeface="Englebert"/>
              <a:sym typeface="Englebert"/>
            </a:endParaRPr>
          </a:p>
          <a:p>
            <a:pPr marL="457200" marR="0" lvl="0" indent="0" rtl="0">
              <a:lnSpc>
                <a:spcPct val="115000"/>
              </a:lnSpc>
              <a:spcBef>
                <a:spcPts val="0"/>
              </a:spcBef>
              <a:spcAft>
                <a:spcPts val="0"/>
              </a:spcAft>
              <a:buNone/>
            </a:pPr>
            <a:endParaRPr sz="3000" b="1" dirty="0">
              <a:latin typeface="Englebert"/>
              <a:ea typeface="Englebert"/>
              <a:cs typeface="Englebert"/>
              <a:sym typeface="Englebert"/>
            </a:endParaRPr>
          </a:p>
        </p:txBody>
      </p:sp>
      <p:sp>
        <p:nvSpPr>
          <p:cNvPr id="2" name="Rectangle 1">
            <a:extLst>
              <a:ext uri="{FF2B5EF4-FFF2-40B4-BE49-F238E27FC236}">
                <a16:creationId xmlns:a16="http://schemas.microsoft.com/office/drawing/2014/main" id="{A6134838-0210-4D99-8872-A9889BC0F289}"/>
              </a:ext>
            </a:extLst>
          </p:cNvPr>
          <p:cNvSpPr/>
          <p:nvPr/>
        </p:nvSpPr>
        <p:spPr>
          <a:xfrm>
            <a:off x="364050" y="4082902"/>
            <a:ext cx="4346173" cy="338554"/>
          </a:xfrm>
          <a:prstGeom prst="rect">
            <a:avLst/>
          </a:prstGeom>
        </p:spPr>
        <p:txBody>
          <a:bodyPr wrap="square">
            <a:spAutoFit/>
          </a:bodyPr>
          <a:lstStyle/>
          <a:p>
            <a:r>
              <a:rPr lang="en-US" sz="800" dirty="0"/>
              <a:t>https://www.scpr.org/news/2018/07/17/84816/l-a-county-voters-to-decide-on-new-stormwater-tax/</a:t>
            </a:r>
          </a:p>
        </p:txBody>
      </p:sp>
      <p:pic>
        <p:nvPicPr>
          <p:cNvPr id="3074" name="Picture 2" descr="Screens above catch basins near the Tujunga Wash prevent trash from entering drains.">
            <a:extLst>
              <a:ext uri="{FF2B5EF4-FFF2-40B4-BE49-F238E27FC236}">
                <a16:creationId xmlns:a16="http://schemas.microsoft.com/office/drawing/2014/main" id="{BD47CEB8-59C1-42B4-B78A-ED6044C2E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50" y="1305864"/>
            <a:ext cx="4182700" cy="2777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2F3760-E26B-41EB-A00D-1E4FC0CF952F}"/>
              </a:ext>
            </a:extLst>
          </p:cNvPr>
          <p:cNvSpPr txBox="1"/>
          <p:nvPr/>
        </p:nvSpPr>
        <p:spPr>
          <a:xfrm>
            <a:off x="4784651" y="1208041"/>
            <a:ext cx="3931999" cy="3539430"/>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mn-lt"/>
              </a:rPr>
              <a:t>What do you think happens to pollutants in our street when it rains?</a:t>
            </a:r>
          </a:p>
          <a:p>
            <a:endParaRPr lang="en-US" sz="2800" b="1" dirty="0">
              <a:latin typeface="+mn-lt"/>
            </a:endParaRPr>
          </a:p>
          <a:p>
            <a:pPr marL="457200" indent="-457200">
              <a:buFont typeface="Arial" panose="020B0604020202020204" pitchFamily="34" charset="0"/>
              <a:buChar char="•"/>
            </a:pPr>
            <a:r>
              <a:rPr lang="en-US" sz="2800" b="1" dirty="0">
                <a:latin typeface="+mn-lt"/>
              </a:rPr>
              <a:t>Where do pollutants end up?</a:t>
            </a:r>
          </a:p>
        </p:txBody>
      </p:sp>
      <p:sp>
        <p:nvSpPr>
          <p:cNvPr id="4" name="Slide Number Placeholder 3">
            <a:extLst>
              <a:ext uri="{FF2B5EF4-FFF2-40B4-BE49-F238E27FC236}">
                <a16:creationId xmlns:a16="http://schemas.microsoft.com/office/drawing/2014/main" id="{1CB02C28-AE24-5E6E-B25D-5E75CFEC11E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15</a:t>
            </a:fld>
            <a:endParaRPr lang="e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311700" y="170350"/>
            <a:ext cx="8520600" cy="22966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000000"/>
                </a:solidFill>
                <a:latin typeface="+mn-lt"/>
                <a:ea typeface="Englebert"/>
                <a:cs typeface="Englebert"/>
                <a:sym typeface="Englebert"/>
              </a:rPr>
              <a:t>What is Stormwater Pollution?</a:t>
            </a:r>
            <a:endParaRPr sz="3200" b="1" dirty="0">
              <a:solidFill>
                <a:srgbClr val="000000"/>
              </a:solidFill>
              <a:latin typeface="+mn-lt"/>
              <a:ea typeface="Englebert"/>
              <a:cs typeface="Englebert"/>
              <a:sym typeface="Englebert"/>
            </a:endParaRPr>
          </a:p>
          <a:p>
            <a:pPr marL="0" lvl="0" indent="0" algn="ctr" rtl="0">
              <a:spcBef>
                <a:spcPts val="0"/>
              </a:spcBef>
              <a:spcAft>
                <a:spcPts val="0"/>
              </a:spcAft>
              <a:buClr>
                <a:srgbClr val="000000"/>
              </a:buClr>
              <a:buSzPts val="2400"/>
              <a:buFont typeface="Arial"/>
              <a:buNone/>
            </a:pPr>
            <a:br>
              <a:rPr lang="en" sz="2000" b="1" dirty="0">
                <a:solidFill>
                  <a:srgbClr val="000000"/>
                </a:solidFill>
                <a:latin typeface="+mn-lt"/>
                <a:ea typeface="Englebert"/>
                <a:cs typeface="Englebert"/>
                <a:sym typeface="Englebert"/>
              </a:rPr>
            </a:br>
            <a:r>
              <a:rPr lang="en" sz="2800" b="1" dirty="0">
                <a:solidFill>
                  <a:srgbClr val="000000"/>
                </a:solidFill>
                <a:latin typeface="+mn-lt"/>
                <a:ea typeface="Englebert"/>
                <a:cs typeface="Englebert"/>
                <a:sym typeface="Englebert"/>
              </a:rPr>
              <a:t>Excess water that runs down </a:t>
            </a:r>
            <a:endParaRPr sz="2800" b="1" dirty="0">
              <a:solidFill>
                <a:srgbClr val="000000"/>
              </a:solidFill>
              <a:latin typeface="+mn-lt"/>
              <a:ea typeface="Englebert"/>
              <a:cs typeface="Englebert"/>
              <a:sym typeface="Englebert"/>
            </a:endParaRPr>
          </a:p>
          <a:p>
            <a:pPr marL="0" lvl="0" indent="0" algn="ctr" rtl="0">
              <a:spcBef>
                <a:spcPts val="0"/>
              </a:spcBef>
              <a:spcAft>
                <a:spcPts val="0"/>
              </a:spcAft>
              <a:buClr>
                <a:srgbClr val="000000"/>
              </a:buClr>
              <a:buSzPts val="2400"/>
              <a:buFont typeface="Arial"/>
              <a:buNone/>
            </a:pPr>
            <a:r>
              <a:rPr lang="en" sz="2800" b="1" dirty="0">
                <a:solidFill>
                  <a:srgbClr val="000000"/>
                </a:solidFill>
                <a:latin typeface="+mn-lt"/>
                <a:ea typeface="Englebert"/>
                <a:cs typeface="Englebert"/>
                <a:sym typeface="Englebert"/>
              </a:rPr>
              <a:t>storm drain inlets (or catch basins) carrying pollutants from the environment</a:t>
            </a:r>
            <a:r>
              <a:rPr lang="en" sz="3200" b="1" dirty="0">
                <a:solidFill>
                  <a:srgbClr val="000000"/>
                </a:solidFill>
                <a:latin typeface="+mn-lt"/>
                <a:ea typeface="Englebert"/>
                <a:cs typeface="Englebert"/>
                <a:sym typeface="Englebert"/>
              </a:rPr>
              <a:t>.</a:t>
            </a:r>
            <a:endParaRPr sz="3200" b="1" dirty="0">
              <a:solidFill>
                <a:srgbClr val="000000"/>
              </a:solidFill>
              <a:latin typeface="+mn-lt"/>
              <a:ea typeface="Englebert"/>
              <a:cs typeface="Englebert"/>
              <a:sym typeface="Englebert"/>
            </a:endParaRPr>
          </a:p>
          <a:p>
            <a:pPr marL="0" lvl="0" indent="0" algn="ctr" rtl="0">
              <a:spcBef>
                <a:spcPts val="0"/>
              </a:spcBef>
              <a:spcAft>
                <a:spcPts val="0"/>
              </a:spcAft>
              <a:buClr>
                <a:srgbClr val="000000"/>
              </a:buClr>
              <a:buSzPts val="2400"/>
              <a:buFont typeface="Arial"/>
              <a:buNone/>
            </a:pPr>
            <a:endParaRPr sz="3200" b="1" dirty="0">
              <a:solidFill>
                <a:schemeClr val="tx1">
                  <a:lumMod val="50000"/>
                </a:schemeClr>
              </a:solidFill>
              <a:latin typeface="Englebert"/>
              <a:ea typeface="Englebert"/>
              <a:cs typeface="Englebert"/>
              <a:sym typeface="Englebert"/>
            </a:endParaRPr>
          </a:p>
          <a:p>
            <a:pPr marL="0" lvl="0" indent="0">
              <a:spcBef>
                <a:spcPts val="0"/>
              </a:spcBef>
              <a:spcAft>
                <a:spcPts val="0"/>
              </a:spcAft>
              <a:buNone/>
            </a:pPr>
            <a:endParaRPr dirty="0"/>
          </a:p>
        </p:txBody>
      </p:sp>
      <p:sp>
        <p:nvSpPr>
          <p:cNvPr id="206" name="Google Shape;206;p28"/>
          <p:cNvSpPr txBox="1"/>
          <p:nvPr/>
        </p:nvSpPr>
        <p:spPr>
          <a:xfrm>
            <a:off x="1899456" y="4795250"/>
            <a:ext cx="4421107" cy="17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dirty="0"/>
              <a:t>https://www.doityourself.com/stry/what-are-the-effects-of-water-pollution-on-the-environment</a:t>
            </a:r>
            <a:endParaRPr sz="800" dirty="0"/>
          </a:p>
        </p:txBody>
      </p:sp>
      <p:sp>
        <p:nvSpPr>
          <p:cNvPr id="207" name="Google Shape;207;p28"/>
          <p:cNvSpPr txBox="1"/>
          <p:nvPr/>
        </p:nvSpPr>
        <p:spPr>
          <a:xfrm>
            <a:off x="1899456" y="4700950"/>
            <a:ext cx="1614900" cy="1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i="1" dirty="0">
                <a:solidFill>
                  <a:srgbClr val="333333"/>
                </a:solidFill>
                <a:highlight>
                  <a:srgbClr val="F2F3F4"/>
                </a:highlight>
              </a:rPr>
              <a:t>Credit: iStockphoto</a:t>
            </a:r>
            <a:endParaRPr sz="800" dirty="0"/>
          </a:p>
        </p:txBody>
      </p:sp>
      <p:pic>
        <p:nvPicPr>
          <p:cNvPr id="2" name="Picture 1">
            <a:extLst>
              <a:ext uri="{FF2B5EF4-FFF2-40B4-BE49-F238E27FC236}">
                <a16:creationId xmlns:a16="http://schemas.microsoft.com/office/drawing/2014/main" id="{98575E67-A746-41B3-BEF1-D61F0E6A245C}"/>
              </a:ext>
            </a:extLst>
          </p:cNvPr>
          <p:cNvPicPr>
            <a:picLocks noChangeAspect="1"/>
          </p:cNvPicPr>
          <p:nvPr/>
        </p:nvPicPr>
        <p:blipFill>
          <a:blip r:embed="rId3"/>
          <a:stretch>
            <a:fillRect/>
          </a:stretch>
        </p:blipFill>
        <p:spPr>
          <a:xfrm>
            <a:off x="2045667" y="2404284"/>
            <a:ext cx="5052666" cy="2296666"/>
          </a:xfrm>
          <a:prstGeom prst="rect">
            <a:avLst/>
          </a:prstGeom>
        </p:spPr>
      </p:pic>
      <p:sp>
        <p:nvSpPr>
          <p:cNvPr id="3" name="Slide Number Placeholder 2">
            <a:extLst>
              <a:ext uri="{FF2B5EF4-FFF2-40B4-BE49-F238E27FC236}">
                <a16:creationId xmlns:a16="http://schemas.microsoft.com/office/drawing/2014/main" id="{0B078CE9-C31B-BFF9-A577-C00B8375ED7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736350" y="133850"/>
            <a:ext cx="7671300" cy="64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3200" b="1" i="0" u="none" strike="noStrike" cap="none" dirty="0">
                <a:solidFill>
                  <a:srgbClr val="000000"/>
                </a:solidFill>
                <a:latin typeface="+mn-lt"/>
                <a:ea typeface="Englebert"/>
                <a:cs typeface="Englebert"/>
                <a:sym typeface="Englebert"/>
              </a:rPr>
              <a:t>All the Way to the Ocean</a:t>
            </a:r>
            <a:endParaRPr sz="3200" b="1" i="0" u="none" strike="noStrike" cap="none" dirty="0">
              <a:solidFill>
                <a:srgbClr val="000000"/>
              </a:solidFill>
              <a:latin typeface="+mn-lt"/>
              <a:ea typeface="Englebert"/>
              <a:cs typeface="Englebert"/>
              <a:sym typeface="Englebert"/>
            </a:endParaRPr>
          </a:p>
        </p:txBody>
      </p:sp>
      <p:pic>
        <p:nvPicPr>
          <p:cNvPr id="213" name="Google Shape;213;p29" descr="An uplifting story about two best friends, Isaac and James and their discovery of the cause and effect relationship between our cities' storm drains and the world's oceans, lakes and rivers. In the story James throws a wrapper and plastic bottle in the gutter and doesn't believe that it will go all the way to the ocean. His friend Isaac warns James about the consequences of his littering. There begins the adventures of James and Isaac as they learn about the harmful effects of storm drain pollution, and in turn, spread the word to their friends and the rest of their school. Helping the kids along this journey are a concerned Crane from the coast line, a surprisingly insightful Surfer Dude and James' Mom." title="All the Way to the Ocean">
            <a:hlinkClick r:id="rId3"/>
          </p:cNvPr>
          <p:cNvPicPr preferRelativeResize="0"/>
          <p:nvPr/>
        </p:nvPicPr>
        <p:blipFill rotWithShape="1">
          <a:blip r:embed="rId4">
            <a:alphaModFix/>
          </a:blip>
          <a:srcRect/>
          <a:stretch/>
        </p:blipFill>
        <p:spPr>
          <a:xfrm>
            <a:off x="1897325" y="893150"/>
            <a:ext cx="5349350" cy="4012025"/>
          </a:xfrm>
          <a:prstGeom prst="rect">
            <a:avLst/>
          </a:prstGeom>
          <a:noFill/>
          <a:ln>
            <a:noFill/>
          </a:ln>
        </p:spPr>
      </p:pic>
      <p:sp>
        <p:nvSpPr>
          <p:cNvPr id="2" name="Slide Number Placeholder 1">
            <a:extLst>
              <a:ext uri="{FF2B5EF4-FFF2-40B4-BE49-F238E27FC236}">
                <a16:creationId xmlns:a16="http://schemas.microsoft.com/office/drawing/2014/main" id="{FBFAB71F-08FB-C85C-8E1B-2244197C959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17</a:t>
            </a:fld>
            <a:endParaRPr lang="e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338275" y="325767"/>
            <a:ext cx="8520600" cy="80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Merriweather"/>
              <a:buNone/>
            </a:pPr>
            <a:r>
              <a:rPr lang="en" sz="3200" b="1" i="0" u="none" strike="noStrike" cap="none" dirty="0">
                <a:solidFill>
                  <a:srgbClr val="000000"/>
                </a:solidFill>
                <a:latin typeface="+mn-lt"/>
                <a:ea typeface="Englebert"/>
                <a:cs typeface="Englebert"/>
                <a:sym typeface="Englebert"/>
              </a:rPr>
              <a:t>School Community Field Trip</a:t>
            </a:r>
            <a:endParaRPr sz="3200" b="1" i="0" u="none" strike="noStrike" cap="none" dirty="0">
              <a:solidFill>
                <a:srgbClr val="000000"/>
              </a:solidFill>
              <a:latin typeface="+mn-lt"/>
              <a:ea typeface="Englebert"/>
              <a:cs typeface="Englebert"/>
              <a:sym typeface="Englebert"/>
            </a:endParaRPr>
          </a:p>
        </p:txBody>
      </p:sp>
      <p:sp>
        <p:nvSpPr>
          <p:cNvPr id="220" name="Google Shape;220;p30"/>
          <p:cNvSpPr txBox="1"/>
          <p:nvPr/>
        </p:nvSpPr>
        <p:spPr>
          <a:xfrm>
            <a:off x="248575" y="1295025"/>
            <a:ext cx="8700000" cy="3586500"/>
          </a:xfrm>
          <a:prstGeom prst="rect">
            <a:avLst/>
          </a:prstGeom>
          <a:noFill/>
          <a:ln>
            <a:noFill/>
          </a:ln>
        </p:spPr>
        <p:txBody>
          <a:bodyPr spcFirstLastPara="1" wrap="square" lIns="91425" tIns="91425" rIns="91425" bIns="91425" anchor="t" anchorCtr="0">
            <a:noAutofit/>
          </a:bodyPr>
          <a:lstStyle/>
          <a:p>
            <a:pPr marL="457200" lvl="0" indent="-406400">
              <a:spcAft>
                <a:spcPts val="600"/>
              </a:spcAft>
              <a:buSzPts val="2800"/>
              <a:buFont typeface="Arial" panose="020B0604020202020204" pitchFamily="34" charset="0"/>
              <a:buChar char="•"/>
            </a:pPr>
            <a:r>
              <a:rPr lang="en-US" sz="2400" b="1" dirty="0">
                <a:latin typeface="+mn-lt"/>
                <a:ea typeface="Englebert"/>
                <a:cs typeface="Englebert"/>
                <a:sym typeface="Englebert"/>
              </a:rPr>
              <a:t>We will take a field trip around our school.</a:t>
            </a:r>
          </a:p>
          <a:p>
            <a:pPr marL="457200" lvl="0" indent="-406400">
              <a:spcAft>
                <a:spcPts val="600"/>
              </a:spcAft>
              <a:buSzPts val="2800"/>
              <a:buFont typeface="Arial" panose="020B0604020202020204" pitchFamily="34" charset="0"/>
              <a:buChar char="•"/>
            </a:pPr>
            <a:r>
              <a:rPr lang="en-US" sz="2400" b="1" dirty="0">
                <a:latin typeface="+mn-lt"/>
                <a:ea typeface="Englebert"/>
                <a:cs typeface="Englebert"/>
                <a:sym typeface="Englebert"/>
              </a:rPr>
              <a:t>Follow the directions in the map given to you. </a:t>
            </a:r>
          </a:p>
          <a:p>
            <a:pPr marL="457200" lvl="0" indent="-406400">
              <a:spcAft>
                <a:spcPts val="600"/>
              </a:spcAft>
              <a:buSzPts val="2800"/>
              <a:buFont typeface="Arial" panose="020B0604020202020204" pitchFamily="34" charset="0"/>
              <a:buChar char="•"/>
            </a:pPr>
            <a:r>
              <a:rPr lang="en-US" sz="2400" b="1" dirty="0">
                <a:latin typeface="+mn-lt"/>
                <a:ea typeface="Englebert"/>
                <a:cs typeface="Englebert"/>
                <a:sym typeface="Englebert"/>
              </a:rPr>
              <a:t>Look for storm drain inlets (or catch basins) and mark them on your map with a blue checkmark. </a:t>
            </a:r>
          </a:p>
          <a:p>
            <a:pPr marL="457200" lvl="0" indent="-406400">
              <a:spcAft>
                <a:spcPts val="600"/>
              </a:spcAft>
              <a:buSzPts val="2800"/>
              <a:buFont typeface="Arial" panose="020B0604020202020204" pitchFamily="34" charset="0"/>
              <a:buChar char="•"/>
            </a:pPr>
            <a:r>
              <a:rPr lang="en-US" sz="2400" b="1" dirty="0">
                <a:latin typeface="+mn-lt"/>
                <a:ea typeface="Englebert"/>
                <a:cs typeface="Englebert"/>
                <a:sym typeface="Englebert"/>
              </a:rPr>
              <a:t>Take note of any pollutants that can end up going down the storm drain inlets (or catch basins). </a:t>
            </a:r>
          </a:p>
          <a:p>
            <a:pPr marL="1371600" lvl="2" indent="-406400">
              <a:spcAft>
                <a:spcPts val="600"/>
              </a:spcAft>
              <a:buSzPts val="2800"/>
              <a:buFont typeface="Arial" panose="020B0604020202020204" pitchFamily="34" charset="0"/>
              <a:buChar char="•"/>
            </a:pPr>
            <a:r>
              <a:rPr lang="en-US" sz="2400" i="1" dirty="0">
                <a:latin typeface="+mn-lt"/>
                <a:ea typeface="Englebert"/>
                <a:cs typeface="Englebert"/>
                <a:sym typeface="Englebert"/>
              </a:rPr>
              <a:t>What do you think will happen to them?</a:t>
            </a:r>
          </a:p>
        </p:txBody>
      </p:sp>
      <p:sp>
        <p:nvSpPr>
          <p:cNvPr id="2" name="Slide Number Placeholder 1">
            <a:extLst>
              <a:ext uri="{FF2B5EF4-FFF2-40B4-BE49-F238E27FC236}">
                <a16:creationId xmlns:a16="http://schemas.microsoft.com/office/drawing/2014/main" id="{5C912310-749C-90B1-48D9-7FE3C5CE9F2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p:nvSpPr>
          <p:cNvPr id="125" name="Shape 125"/>
          <p:cNvSpPr txBox="1"/>
          <p:nvPr/>
        </p:nvSpPr>
        <p:spPr>
          <a:xfrm>
            <a:off x="5686088" y="1132949"/>
            <a:ext cx="3299361" cy="2171359"/>
          </a:xfrm>
          <a:prstGeom prst="rect">
            <a:avLst/>
          </a:prstGeom>
          <a:noFill/>
          <a:ln w="2857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00000"/>
                </a:solidFill>
                <a:effectLst/>
                <a:uLnTx/>
                <a:uFillTx/>
                <a:latin typeface="+mn-lt"/>
                <a:ea typeface="Englebert"/>
                <a:cs typeface="Englebert"/>
                <a:sym typeface="Englebert"/>
              </a:rPr>
              <a:t>KEY</a:t>
            </a:r>
            <a:endParaRPr kumimoji="0" sz="2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srgbClr val="FF0000"/>
                </a:solidFill>
                <a:effectLst/>
                <a:uLnTx/>
                <a:uFillTx/>
                <a:latin typeface="+mn-lt"/>
                <a:cs typeface="Arial"/>
                <a:sym typeface="Arial"/>
              </a:rPr>
              <a:t>               </a:t>
            </a:r>
            <a:r>
              <a:rPr kumimoji="0" lang="en" sz="1400" b="1" i="0" u="none" strike="noStrike" kern="0" cap="none" spc="0" normalizeH="0" baseline="0" noProof="0" dirty="0">
                <a:ln>
                  <a:noFill/>
                </a:ln>
                <a:solidFill>
                  <a:srgbClr val="000000"/>
                </a:solidFill>
                <a:effectLst/>
                <a:uLnTx/>
                <a:uFillTx/>
                <a:latin typeface="+mn-lt"/>
                <a:cs typeface="Arial"/>
                <a:sym typeface="Englebert"/>
              </a:rPr>
              <a:t>R</a:t>
            </a: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oute and </a:t>
            </a:r>
            <a:endParaRPr kumimoji="0" sz="1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                   direction of field trip</a:t>
            </a:r>
            <a:endParaRPr kumimoji="0" sz="1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Storm drain </a:t>
            </a:r>
            <a:r>
              <a:rPr kumimoji="0" lang="en-US" sz="1400" b="1" i="0" u="none" strike="noStrike" kern="0" cap="none" spc="0" normalizeH="0" baseline="0" noProof="0" dirty="0">
                <a:ln>
                  <a:noFill/>
                </a:ln>
                <a:solidFill>
                  <a:srgbClr val="000000"/>
                </a:solidFill>
                <a:effectLst/>
                <a:uLnTx/>
                <a:uFillTx/>
                <a:latin typeface="+mn-lt"/>
                <a:ea typeface="Englebert"/>
                <a:cs typeface="Englebert"/>
                <a:sym typeface="Englebert"/>
              </a:rPr>
              <a:t>inlet (or                    catch basin)</a:t>
            </a: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 location</a:t>
            </a:r>
            <a:endParaRPr kumimoji="0" sz="1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26" name="Shape 126"/>
          <p:cNvPicPr preferRelativeResize="0"/>
          <p:nvPr/>
        </p:nvPicPr>
        <p:blipFill>
          <a:blip r:embed="rId3">
            <a:alphaModFix/>
          </a:blip>
          <a:stretch>
            <a:fillRect/>
          </a:stretch>
        </p:blipFill>
        <p:spPr>
          <a:xfrm>
            <a:off x="516275" y="168325"/>
            <a:ext cx="4933173" cy="4806851"/>
          </a:xfrm>
          <a:prstGeom prst="rect">
            <a:avLst/>
          </a:prstGeom>
          <a:noFill/>
          <a:ln>
            <a:noFill/>
          </a:ln>
        </p:spPr>
      </p:pic>
      <p:pic>
        <p:nvPicPr>
          <p:cNvPr id="127" name="Shape 127" descr="schoolhouse.gif"/>
          <p:cNvPicPr preferRelativeResize="0"/>
          <p:nvPr/>
        </p:nvPicPr>
        <p:blipFill>
          <a:blip r:embed="rId4">
            <a:alphaModFix/>
          </a:blip>
          <a:stretch>
            <a:fillRect/>
          </a:stretch>
        </p:blipFill>
        <p:spPr>
          <a:xfrm>
            <a:off x="3182050" y="2115600"/>
            <a:ext cx="897900" cy="753375"/>
          </a:xfrm>
          <a:prstGeom prst="rect">
            <a:avLst/>
          </a:prstGeom>
          <a:noFill/>
          <a:ln>
            <a:noFill/>
          </a:ln>
        </p:spPr>
      </p:pic>
      <p:cxnSp>
        <p:nvCxnSpPr>
          <p:cNvPr id="129" name="Shape 129"/>
          <p:cNvCxnSpPr/>
          <p:nvPr/>
        </p:nvCxnSpPr>
        <p:spPr>
          <a:xfrm rot="10800000">
            <a:off x="3135775" y="1261900"/>
            <a:ext cx="153000" cy="669300"/>
          </a:xfrm>
          <a:prstGeom prst="straightConnector1">
            <a:avLst/>
          </a:prstGeom>
          <a:noFill/>
          <a:ln w="28575" cap="flat" cmpd="sng">
            <a:solidFill>
              <a:srgbClr val="FF0000"/>
            </a:solidFill>
            <a:prstDash val="dash"/>
            <a:round/>
            <a:headEnd type="none" w="lg" len="lg"/>
            <a:tailEnd type="stealth" w="lg" len="lg"/>
          </a:ln>
        </p:spPr>
      </p:cxnSp>
      <p:cxnSp>
        <p:nvCxnSpPr>
          <p:cNvPr id="130" name="Shape 130"/>
          <p:cNvCxnSpPr/>
          <p:nvPr/>
        </p:nvCxnSpPr>
        <p:spPr>
          <a:xfrm rot="10800000">
            <a:off x="2237125" y="573475"/>
            <a:ext cx="870000" cy="688500"/>
          </a:xfrm>
          <a:prstGeom prst="straightConnector1">
            <a:avLst/>
          </a:prstGeom>
          <a:noFill/>
          <a:ln w="28575" cap="flat" cmpd="sng">
            <a:solidFill>
              <a:srgbClr val="FF0000"/>
            </a:solidFill>
            <a:prstDash val="dash"/>
            <a:round/>
            <a:headEnd type="none" w="lg" len="lg"/>
            <a:tailEnd type="stealth" w="lg" len="lg"/>
          </a:ln>
        </p:spPr>
      </p:cxnSp>
      <p:cxnSp>
        <p:nvCxnSpPr>
          <p:cNvPr id="131" name="Shape 131"/>
          <p:cNvCxnSpPr/>
          <p:nvPr/>
        </p:nvCxnSpPr>
        <p:spPr>
          <a:xfrm rot="10800000" flipH="1">
            <a:off x="1195050" y="573450"/>
            <a:ext cx="897900" cy="1491600"/>
          </a:xfrm>
          <a:prstGeom prst="straightConnector1">
            <a:avLst/>
          </a:prstGeom>
          <a:noFill/>
          <a:ln w="28575" cap="flat" cmpd="sng">
            <a:solidFill>
              <a:srgbClr val="FF0000"/>
            </a:solidFill>
            <a:prstDash val="dash"/>
            <a:round/>
            <a:headEnd type="stealth" w="lg" len="lg"/>
            <a:tailEnd type="none" w="lg" len="lg"/>
          </a:ln>
        </p:spPr>
      </p:cxnSp>
      <p:cxnSp>
        <p:nvCxnSpPr>
          <p:cNvPr id="132" name="Shape 132"/>
          <p:cNvCxnSpPr/>
          <p:nvPr/>
        </p:nvCxnSpPr>
        <p:spPr>
          <a:xfrm>
            <a:off x="1318950" y="2065050"/>
            <a:ext cx="650100" cy="229500"/>
          </a:xfrm>
          <a:prstGeom prst="straightConnector1">
            <a:avLst/>
          </a:prstGeom>
          <a:noFill/>
          <a:ln w="28575" cap="flat" cmpd="sng">
            <a:solidFill>
              <a:srgbClr val="FF0000"/>
            </a:solidFill>
            <a:prstDash val="dash"/>
            <a:round/>
            <a:headEnd type="none" w="lg" len="lg"/>
            <a:tailEnd type="stealth" w="lg" len="lg"/>
          </a:ln>
        </p:spPr>
      </p:cxnSp>
      <p:cxnSp>
        <p:nvCxnSpPr>
          <p:cNvPr id="133" name="Shape 133"/>
          <p:cNvCxnSpPr/>
          <p:nvPr/>
        </p:nvCxnSpPr>
        <p:spPr>
          <a:xfrm rot="10800000" flipH="1">
            <a:off x="1195050" y="2387700"/>
            <a:ext cx="676500" cy="1015800"/>
          </a:xfrm>
          <a:prstGeom prst="straightConnector1">
            <a:avLst/>
          </a:prstGeom>
          <a:noFill/>
          <a:ln w="28575" cap="flat" cmpd="sng">
            <a:solidFill>
              <a:srgbClr val="FF0000"/>
            </a:solidFill>
            <a:prstDash val="dash"/>
            <a:round/>
            <a:headEnd type="stealth" w="lg" len="lg"/>
            <a:tailEnd type="none" w="lg" len="lg"/>
          </a:ln>
        </p:spPr>
      </p:cxnSp>
      <p:cxnSp>
        <p:nvCxnSpPr>
          <p:cNvPr id="134" name="Shape 134"/>
          <p:cNvCxnSpPr/>
          <p:nvPr/>
        </p:nvCxnSpPr>
        <p:spPr>
          <a:xfrm>
            <a:off x="1185500" y="3499100"/>
            <a:ext cx="1376700" cy="133800"/>
          </a:xfrm>
          <a:prstGeom prst="straightConnector1">
            <a:avLst/>
          </a:prstGeom>
          <a:noFill/>
          <a:ln w="28575" cap="flat" cmpd="sng">
            <a:solidFill>
              <a:srgbClr val="FF0000"/>
            </a:solidFill>
            <a:prstDash val="dash"/>
            <a:round/>
            <a:headEnd type="none" w="lg" len="lg"/>
            <a:tailEnd type="triangle" w="lg" len="lg"/>
          </a:ln>
        </p:spPr>
      </p:cxnSp>
      <p:cxnSp>
        <p:nvCxnSpPr>
          <p:cNvPr id="135" name="Shape 135"/>
          <p:cNvCxnSpPr/>
          <p:nvPr/>
        </p:nvCxnSpPr>
        <p:spPr>
          <a:xfrm rot="10800000" flipH="1">
            <a:off x="2581300" y="2821250"/>
            <a:ext cx="1049700" cy="725700"/>
          </a:xfrm>
          <a:prstGeom prst="straightConnector1">
            <a:avLst/>
          </a:prstGeom>
          <a:noFill/>
          <a:ln w="28575" cap="flat" cmpd="sng">
            <a:solidFill>
              <a:srgbClr val="FF0000"/>
            </a:solidFill>
            <a:prstDash val="dash"/>
            <a:round/>
            <a:headEnd type="none" w="lg" len="lg"/>
            <a:tailEnd type="triangle" w="lg" len="lg"/>
          </a:ln>
        </p:spPr>
      </p:cxnSp>
      <p:sp>
        <p:nvSpPr>
          <p:cNvPr id="143" name="Shape 143"/>
          <p:cNvSpPr txBox="1"/>
          <p:nvPr/>
        </p:nvSpPr>
        <p:spPr>
          <a:xfrm>
            <a:off x="5801649" y="3060871"/>
            <a:ext cx="2906400" cy="1453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a:ln>
                  <a:noFill/>
                </a:ln>
                <a:solidFill>
                  <a:schemeClr val="tx2">
                    <a:lumMod val="75000"/>
                  </a:schemeClr>
                </a:solidFill>
                <a:effectLst/>
                <a:uLnTx/>
                <a:uFillTx/>
                <a:latin typeface="Anton"/>
                <a:ea typeface="Anton"/>
                <a:cs typeface="Anton"/>
                <a:sym typeface="Anton"/>
              </a:rPr>
              <a:t>SAMPLE</a:t>
            </a:r>
            <a:endParaRPr kumimoji="0" sz="6000" b="1" i="0" u="none" strike="noStrike" kern="0" cap="none" spc="0" normalizeH="0" baseline="0" noProof="0" dirty="0">
              <a:ln>
                <a:noFill/>
              </a:ln>
              <a:solidFill>
                <a:schemeClr val="tx2">
                  <a:lumMod val="75000"/>
                </a:schemeClr>
              </a:solidFill>
              <a:effectLst/>
              <a:uLnTx/>
              <a:uFillTx/>
              <a:latin typeface="Anton"/>
              <a:ea typeface="Anton"/>
              <a:cs typeface="Anton"/>
              <a:sym typeface="Anton"/>
            </a:endParaRPr>
          </a:p>
        </p:txBody>
      </p:sp>
      <p:cxnSp>
        <p:nvCxnSpPr>
          <p:cNvPr id="144" name="Shape 144"/>
          <p:cNvCxnSpPr/>
          <p:nvPr/>
        </p:nvCxnSpPr>
        <p:spPr>
          <a:xfrm>
            <a:off x="5898413" y="1921600"/>
            <a:ext cx="764700" cy="9600"/>
          </a:xfrm>
          <a:prstGeom prst="straightConnector1">
            <a:avLst/>
          </a:prstGeom>
          <a:noFill/>
          <a:ln w="28575" cap="flat" cmpd="sng">
            <a:solidFill>
              <a:srgbClr val="FF0000"/>
            </a:solidFill>
            <a:prstDash val="dash"/>
            <a:round/>
            <a:headEnd type="none" w="lg" len="lg"/>
            <a:tailEnd type="stealth" w="lg" len="lg"/>
          </a:ln>
        </p:spPr>
      </p:cxnSp>
      <mc:AlternateContent xmlns:mc="http://schemas.openxmlformats.org/markup-compatibility/2006">
        <mc:Choice xmlns:am3d="http://schemas.microsoft.com/office/drawing/2017/model3d" Requires="am3d">
          <p:graphicFrame>
            <p:nvGraphicFramePr>
              <p:cNvPr id="2" name="3D Model 1" descr="Check">
                <a:extLst>
                  <a:ext uri="{FF2B5EF4-FFF2-40B4-BE49-F238E27FC236}">
                    <a16:creationId xmlns:a16="http://schemas.microsoft.com/office/drawing/2014/main" id="{166E2DD1-3D81-44EE-95F3-7F039C4CEBDB}"/>
                  </a:ext>
                </a:extLst>
              </p:cNvPr>
              <p:cNvGraphicFramePr>
                <a:graphicFrameLocks noChangeAspect="1"/>
              </p:cNvGraphicFramePr>
              <p:nvPr/>
            </p:nvGraphicFramePr>
            <p:xfrm>
              <a:off x="3249340" y="1542488"/>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Check">
                <a:extLst>
                  <a:ext uri="{FF2B5EF4-FFF2-40B4-BE49-F238E27FC236}">
                    <a16:creationId xmlns:a16="http://schemas.microsoft.com/office/drawing/2014/main" id="{166E2DD1-3D81-44EE-95F3-7F039C4CEBDB}"/>
                  </a:ext>
                </a:extLst>
              </p:cNvPr>
              <p:cNvPicPr>
                <a:picLocks noGrp="1" noRot="1" noChangeAspect="1" noMove="1" noResize="1" noEditPoints="1" noAdjustHandles="1" noChangeArrowheads="1" noChangeShapeType="1" noCrop="1"/>
              </p:cNvPicPr>
              <p:nvPr/>
            </p:nvPicPr>
            <p:blipFill>
              <a:blip r:embed="rId7"/>
              <a:stretch>
                <a:fillRect/>
              </a:stretch>
            </p:blipFill>
            <p:spPr>
              <a:xfrm>
                <a:off x="3249340" y="1542488"/>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Check">
                <a:extLst>
                  <a:ext uri="{FF2B5EF4-FFF2-40B4-BE49-F238E27FC236}">
                    <a16:creationId xmlns:a16="http://schemas.microsoft.com/office/drawing/2014/main" id="{8447883A-B8BA-4B0E-88B4-5F91EA42A0DF}"/>
                  </a:ext>
                </a:extLst>
              </p:cNvPr>
              <p:cNvGraphicFramePr>
                <a:graphicFrameLocks noChangeAspect="1"/>
              </p:cNvGraphicFramePr>
              <p:nvPr>
                <p:extLst>
                  <p:ext uri="{D42A27DB-BD31-4B8C-83A1-F6EECF244321}">
                    <p14:modId xmlns:p14="http://schemas.microsoft.com/office/powerpoint/2010/main" val="656418014"/>
                  </p:ext>
                </p:extLst>
              </p:nvPr>
            </p:nvGraphicFramePr>
            <p:xfrm>
              <a:off x="5918312" y="2294550"/>
              <a:ext cx="574672" cy="473666"/>
            </p:xfrm>
            <a:graphic>
              <a:graphicData uri="http://schemas.microsoft.com/office/drawing/2017/model3d">
                <am3d:model3d r:embed="rId5">
                  <am3d:spPr>
                    <a:xfrm>
                      <a:off x="0" y="0"/>
                      <a:ext cx="574672" cy="47366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8"/>
                  </am3d:raster>
                  <am3d:objViewport viewportSz="7440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Check">
                <a:extLst>
                  <a:ext uri="{FF2B5EF4-FFF2-40B4-BE49-F238E27FC236}">
                    <a16:creationId xmlns:a16="http://schemas.microsoft.com/office/drawing/2014/main" id="{8447883A-B8BA-4B0E-88B4-5F91EA42A0DF}"/>
                  </a:ext>
                </a:extLst>
              </p:cNvPr>
              <p:cNvPicPr>
                <a:picLocks noGrp="1" noRot="1" noChangeAspect="1" noMove="1" noResize="1" noEditPoints="1" noAdjustHandles="1" noChangeArrowheads="1" noChangeShapeType="1" noCrop="1"/>
              </p:cNvPicPr>
              <p:nvPr/>
            </p:nvPicPr>
            <p:blipFill>
              <a:blip r:embed="rId8"/>
              <a:stretch>
                <a:fillRect/>
              </a:stretch>
            </p:blipFill>
            <p:spPr>
              <a:xfrm>
                <a:off x="5918312" y="2294550"/>
                <a:ext cx="574672" cy="4736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Check">
                <a:extLst>
                  <a:ext uri="{FF2B5EF4-FFF2-40B4-BE49-F238E27FC236}">
                    <a16:creationId xmlns:a16="http://schemas.microsoft.com/office/drawing/2014/main" id="{F67EA339-0CF7-4088-9713-C3558AC164BA}"/>
                  </a:ext>
                </a:extLst>
              </p:cNvPr>
              <p:cNvGraphicFramePr>
                <a:graphicFrameLocks noChangeAspect="1"/>
              </p:cNvGraphicFramePr>
              <p:nvPr/>
            </p:nvGraphicFramePr>
            <p:xfrm>
              <a:off x="2377440" y="5698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heck">
                <a:extLst>
                  <a:ext uri="{FF2B5EF4-FFF2-40B4-BE49-F238E27FC236}">
                    <a16:creationId xmlns:a16="http://schemas.microsoft.com/office/drawing/2014/main" id="{F67EA339-0CF7-4088-9713-C3558AC164BA}"/>
                  </a:ext>
                </a:extLst>
              </p:cNvPr>
              <p:cNvPicPr>
                <a:picLocks noGrp="1" noRot="1" noChangeAspect="1" noMove="1" noResize="1" noEditPoints="1" noAdjustHandles="1" noChangeArrowheads="1" noChangeShapeType="1" noCrop="1"/>
              </p:cNvPicPr>
              <p:nvPr/>
            </p:nvPicPr>
            <p:blipFill>
              <a:blip r:embed="rId7"/>
              <a:stretch>
                <a:fillRect/>
              </a:stretch>
            </p:blipFill>
            <p:spPr>
              <a:xfrm>
                <a:off x="2377440" y="569885"/>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Check">
                <a:extLst>
                  <a:ext uri="{FF2B5EF4-FFF2-40B4-BE49-F238E27FC236}">
                    <a16:creationId xmlns:a16="http://schemas.microsoft.com/office/drawing/2014/main" id="{1DDAE402-BA12-49E4-8B63-D4CE9BC1DFA5}"/>
                  </a:ext>
                </a:extLst>
              </p:cNvPr>
              <p:cNvGraphicFramePr>
                <a:graphicFrameLocks noChangeAspect="1"/>
              </p:cNvGraphicFramePr>
              <p:nvPr/>
            </p:nvGraphicFramePr>
            <p:xfrm>
              <a:off x="1224090" y="1337665"/>
              <a:ext cx="400919" cy="329646"/>
            </p:xfrm>
            <a:graphic>
              <a:graphicData uri="http://schemas.microsoft.com/office/drawing/2017/model3d">
                <am3d:model3d r:embed="rId5">
                  <am3d:spPr>
                    <a:xfrm>
                      <a:off x="0" y="0"/>
                      <a:ext cx="400919" cy="32964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5190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Check">
                <a:extLst>
                  <a:ext uri="{FF2B5EF4-FFF2-40B4-BE49-F238E27FC236}">
                    <a16:creationId xmlns:a16="http://schemas.microsoft.com/office/drawing/2014/main" id="{1DDAE402-BA12-49E4-8B63-D4CE9BC1DFA5}"/>
                  </a:ext>
                </a:extLst>
              </p:cNvPr>
              <p:cNvPicPr>
                <a:picLocks noGrp="1" noRot="1" noChangeAspect="1" noMove="1" noResize="1" noEditPoints="1" noAdjustHandles="1" noChangeArrowheads="1" noChangeShapeType="1" noCrop="1"/>
              </p:cNvPicPr>
              <p:nvPr/>
            </p:nvPicPr>
            <p:blipFill>
              <a:blip r:embed="rId9"/>
              <a:stretch>
                <a:fillRect/>
              </a:stretch>
            </p:blipFill>
            <p:spPr>
              <a:xfrm>
                <a:off x="1224090" y="1337665"/>
                <a:ext cx="400919" cy="32964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Check">
                <a:extLst>
                  <a:ext uri="{FF2B5EF4-FFF2-40B4-BE49-F238E27FC236}">
                    <a16:creationId xmlns:a16="http://schemas.microsoft.com/office/drawing/2014/main" id="{EF37B567-53EC-4398-9407-3B5CC1B7A8B5}"/>
                  </a:ext>
                </a:extLst>
              </p:cNvPr>
              <p:cNvGraphicFramePr>
                <a:graphicFrameLocks noChangeAspect="1"/>
              </p:cNvGraphicFramePr>
              <p:nvPr/>
            </p:nvGraphicFramePr>
            <p:xfrm>
              <a:off x="1268730" y="22843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Check">
                <a:extLst>
                  <a:ext uri="{FF2B5EF4-FFF2-40B4-BE49-F238E27FC236}">
                    <a16:creationId xmlns:a16="http://schemas.microsoft.com/office/drawing/2014/main" id="{EF37B567-53EC-4398-9407-3B5CC1B7A8B5}"/>
                  </a:ext>
                </a:extLst>
              </p:cNvPr>
              <p:cNvPicPr>
                <a:picLocks noGrp="1" noRot="1" noChangeAspect="1" noMove="1" noResize="1" noEditPoints="1" noAdjustHandles="1" noChangeArrowheads="1" noChangeShapeType="1" noCrop="1"/>
              </p:cNvPicPr>
              <p:nvPr/>
            </p:nvPicPr>
            <p:blipFill>
              <a:blip r:embed="rId7"/>
              <a:stretch>
                <a:fillRect/>
              </a:stretch>
            </p:blipFill>
            <p:spPr>
              <a:xfrm>
                <a:off x="1268730" y="2284385"/>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Check">
                <a:extLst>
                  <a:ext uri="{FF2B5EF4-FFF2-40B4-BE49-F238E27FC236}">
                    <a16:creationId xmlns:a16="http://schemas.microsoft.com/office/drawing/2014/main" id="{7B29285D-462D-423A-8A02-445135D0AE94}"/>
                  </a:ext>
                </a:extLst>
              </p:cNvPr>
              <p:cNvGraphicFramePr>
                <a:graphicFrameLocks noChangeAspect="1"/>
              </p:cNvGraphicFramePr>
              <p:nvPr/>
            </p:nvGraphicFramePr>
            <p:xfrm>
              <a:off x="1469190" y="289564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Check">
                <a:extLst>
                  <a:ext uri="{FF2B5EF4-FFF2-40B4-BE49-F238E27FC236}">
                    <a16:creationId xmlns:a16="http://schemas.microsoft.com/office/drawing/2014/main" id="{7B29285D-462D-423A-8A02-445135D0AE94}"/>
                  </a:ext>
                </a:extLst>
              </p:cNvPr>
              <p:cNvPicPr>
                <a:picLocks noGrp="1" noRot="1" noChangeAspect="1" noMove="1" noResize="1" noEditPoints="1" noAdjustHandles="1" noChangeArrowheads="1" noChangeShapeType="1" noCrop="1"/>
              </p:cNvPicPr>
              <p:nvPr/>
            </p:nvPicPr>
            <p:blipFill>
              <a:blip r:embed="rId7"/>
              <a:stretch>
                <a:fillRect/>
              </a:stretch>
            </p:blipFill>
            <p:spPr>
              <a:xfrm>
                <a:off x="1469190" y="2895645"/>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Check">
                <a:extLst>
                  <a:ext uri="{FF2B5EF4-FFF2-40B4-BE49-F238E27FC236}">
                    <a16:creationId xmlns:a16="http://schemas.microsoft.com/office/drawing/2014/main" id="{F5BDCDED-BB99-4914-A4DD-459A8F4E9490}"/>
                  </a:ext>
                </a:extLst>
              </p:cNvPr>
              <p:cNvGraphicFramePr>
                <a:graphicFrameLocks noChangeAspect="1"/>
              </p:cNvGraphicFramePr>
              <p:nvPr/>
            </p:nvGraphicFramePr>
            <p:xfrm>
              <a:off x="2108191" y="3164664"/>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heck">
                <a:extLst>
                  <a:ext uri="{FF2B5EF4-FFF2-40B4-BE49-F238E27FC236}">
                    <a16:creationId xmlns:a16="http://schemas.microsoft.com/office/drawing/2014/main" id="{F5BDCDED-BB99-4914-A4DD-459A8F4E9490}"/>
                  </a:ext>
                </a:extLst>
              </p:cNvPr>
              <p:cNvPicPr>
                <a:picLocks noGrp="1" noRot="1" noChangeAspect="1" noMove="1" noResize="1" noEditPoints="1" noAdjustHandles="1" noChangeArrowheads="1" noChangeShapeType="1" noCrop="1"/>
              </p:cNvPicPr>
              <p:nvPr/>
            </p:nvPicPr>
            <p:blipFill>
              <a:blip r:embed="rId7"/>
              <a:stretch>
                <a:fillRect/>
              </a:stretch>
            </p:blipFill>
            <p:spPr>
              <a:xfrm>
                <a:off x="2108191" y="3164664"/>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Check">
                <a:extLst>
                  <a:ext uri="{FF2B5EF4-FFF2-40B4-BE49-F238E27FC236}">
                    <a16:creationId xmlns:a16="http://schemas.microsoft.com/office/drawing/2014/main" id="{9EEAAF46-20C1-4F18-814D-AF13819CBFD5}"/>
                  </a:ext>
                </a:extLst>
              </p:cNvPr>
              <p:cNvGraphicFramePr>
                <a:graphicFrameLocks noChangeAspect="1"/>
              </p:cNvGraphicFramePr>
              <p:nvPr/>
            </p:nvGraphicFramePr>
            <p:xfrm>
              <a:off x="3116580" y="317211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heck">
                <a:extLst>
                  <a:ext uri="{FF2B5EF4-FFF2-40B4-BE49-F238E27FC236}">
                    <a16:creationId xmlns:a16="http://schemas.microsoft.com/office/drawing/2014/main" id="{9EEAAF46-20C1-4F18-814D-AF13819CBFD5}"/>
                  </a:ext>
                </a:extLst>
              </p:cNvPr>
              <p:cNvPicPr>
                <a:picLocks noGrp="1" noRot="1" noChangeAspect="1" noMove="1" noResize="1" noEditPoints="1" noAdjustHandles="1" noChangeArrowheads="1" noChangeShapeType="1" noCrop="1"/>
              </p:cNvPicPr>
              <p:nvPr/>
            </p:nvPicPr>
            <p:blipFill>
              <a:blip r:embed="rId7"/>
              <a:stretch>
                <a:fillRect/>
              </a:stretch>
            </p:blipFill>
            <p:spPr>
              <a:xfrm>
                <a:off x="3116580" y="3172115"/>
                <a:ext cx="400920" cy="330453"/>
              </a:xfrm>
              <a:prstGeom prst="rect">
                <a:avLst/>
              </a:prstGeom>
            </p:spPr>
          </p:pic>
        </mc:Fallback>
      </mc:AlternateContent>
      <p:sp>
        <p:nvSpPr>
          <p:cNvPr id="3" name="Rectangle 2">
            <a:extLst>
              <a:ext uri="{FF2B5EF4-FFF2-40B4-BE49-F238E27FC236}">
                <a16:creationId xmlns:a16="http://schemas.microsoft.com/office/drawing/2014/main" id="{C4C64723-4EB6-446D-94A5-AA7E0AF0B2D6}"/>
              </a:ext>
            </a:extLst>
          </p:cNvPr>
          <p:cNvSpPr/>
          <p:nvPr/>
        </p:nvSpPr>
        <p:spPr>
          <a:xfrm>
            <a:off x="5780362" y="401846"/>
            <a:ext cx="29610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mn-lt"/>
                <a:ea typeface="Englebert"/>
                <a:cs typeface="Englebert"/>
                <a:sym typeface="Englebert"/>
              </a:rPr>
              <a:t>Field Trip Map</a:t>
            </a:r>
            <a:endParaRPr kumimoji="0" lang="en-US" sz="3200" b="0" i="0" u="none" strike="noStrike" kern="0" cap="none" spc="0" normalizeH="0" baseline="0" noProof="0" dirty="0">
              <a:ln>
                <a:noFill/>
              </a:ln>
              <a:solidFill>
                <a:srgbClr val="000000"/>
              </a:solidFill>
              <a:effectLst/>
              <a:uLnTx/>
              <a:uFillTx/>
              <a:latin typeface="+mn-lt"/>
              <a:cs typeface="Arial"/>
              <a:sym typeface="Arial"/>
            </a:endParaRPr>
          </a:p>
        </p:txBody>
      </p:sp>
      <p:sp>
        <p:nvSpPr>
          <p:cNvPr id="4" name="Slide Number Placeholder 3">
            <a:extLst>
              <a:ext uri="{FF2B5EF4-FFF2-40B4-BE49-F238E27FC236}">
                <a16:creationId xmlns:a16="http://schemas.microsoft.com/office/drawing/2014/main" id="{D84154B7-AA66-C964-EB30-6B06B750DDF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23675"/>
            <a:ext cx="8520600" cy="828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200" b="1" dirty="0">
                <a:solidFill>
                  <a:schemeClr val="tx1">
                    <a:lumMod val="50000"/>
                  </a:schemeClr>
                </a:solidFill>
                <a:latin typeface="+mn-lt"/>
                <a:ea typeface="Englebert"/>
                <a:cs typeface="Englebert"/>
                <a:sym typeface="Englebert"/>
              </a:rPr>
              <a:t>What is Wrong With This Picture?</a:t>
            </a:r>
            <a:endParaRPr sz="3200" b="1" dirty="0">
              <a:solidFill>
                <a:schemeClr val="tx1">
                  <a:lumMod val="50000"/>
                </a:schemeClr>
              </a:solidFill>
              <a:latin typeface="+mn-lt"/>
              <a:ea typeface="Englebert"/>
              <a:cs typeface="Englebert"/>
              <a:sym typeface="Englebert"/>
            </a:endParaRPr>
          </a:p>
        </p:txBody>
      </p:sp>
      <p:pic>
        <p:nvPicPr>
          <p:cNvPr id="71" name="Shape 71" descr="polluted beach.jpg"/>
          <p:cNvPicPr preferRelativeResize="0"/>
          <p:nvPr/>
        </p:nvPicPr>
        <p:blipFill>
          <a:blip r:embed="rId3">
            <a:alphaModFix/>
          </a:blip>
          <a:stretch>
            <a:fillRect/>
          </a:stretch>
        </p:blipFill>
        <p:spPr>
          <a:xfrm>
            <a:off x="1211013" y="1051675"/>
            <a:ext cx="6721969" cy="3787025"/>
          </a:xfrm>
          <a:prstGeom prst="rect">
            <a:avLst/>
          </a:prstGeom>
          <a:noFill/>
          <a:ln>
            <a:noFill/>
          </a:ln>
        </p:spPr>
      </p:pic>
      <p:sp>
        <p:nvSpPr>
          <p:cNvPr id="73" name="Shape 73"/>
          <p:cNvSpPr txBox="1"/>
          <p:nvPr/>
        </p:nvSpPr>
        <p:spPr>
          <a:xfrm>
            <a:off x="2077350" y="4760450"/>
            <a:ext cx="4989300" cy="27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b="1" dirty="0"/>
              <a:t>https://www.shutterstock.com/video/clip-9500465-stock-footage-pollution-on-the-beach-of-tropical-sea.html?src=rel/13104191:1/gg</a:t>
            </a:r>
            <a:endParaRPr sz="600" b="1" dirty="0"/>
          </a:p>
        </p:txBody>
      </p:sp>
      <p:sp>
        <p:nvSpPr>
          <p:cNvPr id="2" name="Slide Number Placeholder 1">
            <a:extLst>
              <a:ext uri="{FF2B5EF4-FFF2-40B4-BE49-F238E27FC236}">
                <a16:creationId xmlns:a16="http://schemas.microsoft.com/office/drawing/2014/main" id="{39A78A01-E11F-3CE0-E0EA-03D25A60689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311675" y="396951"/>
            <a:ext cx="8254500" cy="422743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3200" b="1" i="0" strike="noStrike" cap="none" dirty="0">
                <a:solidFill>
                  <a:srgbClr val="000000"/>
                </a:solidFill>
                <a:latin typeface="+mn-lt"/>
                <a:ea typeface="Englebert"/>
                <a:cs typeface="Englebert"/>
                <a:sym typeface="Englebert"/>
              </a:rPr>
              <a:t>Field Trip Disscussion Questions</a:t>
            </a:r>
            <a:br>
              <a:rPr lang="en" b="1" i="0" strike="noStrike" cap="none" dirty="0">
                <a:solidFill>
                  <a:srgbClr val="000000"/>
                </a:solidFill>
                <a:latin typeface="Englebert"/>
                <a:ea typeface="Englebert"/>
                <a:cs typeface="Englebert"/>
                <a:sym typeface="Englebert"/>
              </a:rPr>
            </a:br>
            <a:br>
              <a:rPr lang="en" sz="2000" b="1" i="0" strike="noStrike" cap="none" dirty="0">
                <a:solidFill>
                  <a:srgbClr val="000000"/>
                </a:solidFill>
                <a:latin typeface="Englebert"/>
                <a:ea typeface="Englebert"/>
                <a:cs typeface="Englebert"/>
                <a:sym typeface="Englebert"/>
              </a:rPr>
            </a:br>
            <a:endParaRPr lang="en" sz="2000" b="1" i="0" strike="noStrike" cap="none" dirty="0">
              <a:solidFill>
                <a:srgbClr val="000000"/>
              </a:solidFill>
              <a:latin typeface="Englebert"/>
              <a:ea typeface="Englebert"/>
              <a:cs typeface="Englebert"/>
              <a:sym typeface="Englebert"/>
            </a:endParaRPr>
          </a:p>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en" sz="2800" b="1" i="0" strike="noStrike" cap="none" dirty="0">
                <a:solidFill>
                  <a:srgbClr val="000000"/>
                </a:solidFill>
                <a:latin typeface="+mn-lt"/>
                <a:ea typeface="Englebert"/>
                <a:cs typeface="Englebert"/>
                <a:sym typeface="Englebert"/>
              </a:rPr>
              <a:t>How many storm drain</a:t>
            </a:r>
            <a:r>
              <a:rPr lang="en" sz="2800" b="1" dirty="0">
                <a:solidFill>
                  <a:srgbClr val="000000"/>
                </a:solidFill>
                <a:latin typeface="+mn-lt"/>
                <a:ea typeface="Englebert"/>
                <a:cs typeface="Englebert"/>
                <a:sym typeface="Englebert"/>
              </a:rPr>
              <a:t> inlets/catch basins</a:t>
            </a:r>
            <a:r>
              <a:rPr lang="en" sz="2800" b="1" i="0" strike="noStrike" cap="none" dirty="0">
                <a:solidFill>
                  <a:srgbClr val="000000"/>
                </a:solidFill>
                <a:latin typeface="+mn-lt"/>
                <a:ea typeface="Englebert"/>
                <a:cs typeface="Englebert"/>
                <a:sym typeface="Englebert"/>
              </a:rPr>
              <a:t> did we see?</a:t>
            </a:r>
            <a:endParaRPr sz="2800" b="1" i="0" strike="noStrike" cap="none" dirty="0">
              <a:solidFill>
                <a:srgbClr val="000000"/>
              </a:solidFill>
              <a:latin typeface="+mn-lt"/>
              <a:ea typeface="Englebert"/>
              <a:cs typeface="Englebert"/>
              <a:sym typeface="Englebert"/>
            </a:endParaRPr>
          </a:p>
          <a:p>
            <a:pPr marL="457200" marR="0" lvl="0" indent="-457200" algn="l" rtl="0">
              <a:lnSpc>
                <a:spcPct val="100000"/>
              </a:lnSpc>
              <a:spcBef>
                <a:spcPts val="0"/>
              </a:spcBef>
              <a:spcAft>
                <a:spcPts val="0"/>
              </a:spcAft>
              <a:buClr>
                <a:schemeClr val="accent1"/>
              </a:buClr>
              <a:buSzPts val="3600"/>
              <a:buFont typeface="Arial" panose="020B0604020202020204" pitchFamily="34" charset="0"/>
              <a:buChar char="•"/>
            </a:pPr>
            <a:r>
              <a:rPr lang="en" sz="2800" b="1" i="0" strike="noStrike" cap="none" dirty="0">
                <a:solidFill>
                  <a:srgbClr val="000000"/>
                </a:solidFill>
                <a:latin typeface="+mn-lt"/>
                <a:ea typeface="Englebert"/>
                <a:cs typeface="Englebert"/>
                <a:sym typeface="Englebert"/>
              </a:rPr>
              <a:t>What types of waste or pollutants did you notice on our streets?</a:t>
            </a:r>
            <a:endParaRPr sz="2800" b="1" i="0" strike="noStrike" cap="none" dirty="0">
              <a:solidFill>
                <a:srgbClr val="000000"/>
              </a:solidFill>
              <a:latin typeface="+mn-lt"/>
              <a:ea typeface="Englebert"/>
              <a:cs typeface="Englebert"/>
              <a:sym typeface="Englebert"/>
            </a:endParaRPr>
          </a:p>
          <a:p>
            <a:pPr marL="457200" marR="0" lvl="0" indent="-457200" algn="l" rtl="0">
              <a:lnSpc>
                <a:spcPct val="100000"/>
              </a:lnSpc>
              <a:spcBef>
                <a:spcPts val="0"/>
              </a:spcBef>
              <a:spcAft>
                <a:spcPts val="0"/>
              </a:spcAft>
              <a:buClr>
                <a:schemeClr val="accent1"/>
              </a:buClr>
              <a:buSzPts val="3600"/>
              <a:buFont typeface="Arial" panose="020B0604020202020204" pitchFamily="34" charset="0"/>
              <a:buChar char="•"/>
            </a:pPr>
            <a:r>
              <a:rPr lang="en" sz="2800" b="1" i="0" strike="noStrike" cap="none" dirty="0">
                <a:solidFill>
                  <a:srgbClr val="000000"/>
                </a:solidFill>
                <a:latin typeface="+mn-lt"/>
                <a:ea typeface="Englebert"/>
                <a:cs typeface="Englebert"/>
                <a:sym typeface="Englebert"/>
              </a:rPr>
              <a:t>What do you think will happen to all the waste we found?</a:t>
            </a:r>
            <a:endParaRPr sz="2800" b="1" i="0" strike="noStrike" cap="none" dirty="0">
              <a:solidFill>
                <a:srgbClr val="000000"/>
              </a:solidFill>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E3077F43-4307-F4B5-2A3D-D0F163D1E29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20</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67200" y="374339"/>
            <a:ext cx="9009600" cy="19515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3200" b="1" dirty="0">
                <a:solidFill>
                  <a:srgbClr val="000000"/>
                </a:solidFill>
                <a:latin typeface="+mn-lt"/>
                <a:ea typeface="Englebert"/>
                <a:cs typeface="Englebert"/>
                <a:sym typeface="Englebert"/>
              </a:rPr>
              <a:t>Public Service Announcment</a:t>
            </a:r>
            <a:r>
              <a:rPr lang="en" sz="3200" b="1" i="0" u="none" strike="noStrike" cap="none" dirty="0">
                <a:solidFill>
                  <a:srgbClr val="000000"/>
                </a:solidFill>
                <a:latin typeface="+mn-lt"/>
                <a:ea typeface="Englebert"/>
                <a:cs typeface="Englebert"/>
                <a:sym typeface="Englebert"/>
              </a:rPr>
              <a:t>:</a:t>
            </a:r>
            <a:endParaRPr sz="3200" b="1" i="0" u="none" strike="noStrike" cap="none" dirty="0">
              <a:solidFill>
                <a:srgbClr val="000000"/>
              </a:solidFill>
              <a:latin typeface="+mn-l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r>
              <a:rPr lang="en" sz="3200" b="1" i="0" u="none" strike="noStrike" cap="none" dirty="0">
                <a:solidFill>
                  <a:srgbClr val="000000"/>
                </a:solidFill>
                <a:latin typeface="+mn-lt"/>
                <a:ea typeface="Englebert"/>
                <a:cs typeface="Englebert"/>
                <a:sym typeface="Englebert"/>
              </a:rPr>
              <a:t>“How to Prevent Stormwater Pollution”</a:t>
            </a:r>
            <a:endParaRPr sz="3200" b="1" i="0" u="none" strike="noStrike" cap="none" dirty="0">
              <a:solidFill>
                <a:srgbClr val="000000"/>
              </a:solidFill>
              <a:latin typeface="+mn-lt"/>
              <a:ea typeface="Englebert"/>
              <a:cs typeface="Englebert"/>
              <a:sym typeface="Englebert"/>
            </a:endParaRPr>
          </a:p>
          <a:p>
            <a:pPr marL="0" marR="0" lvl="0" indent="0" rtl="0">
              <a:lnSpc>
                <a:spcPct val="100000"/>
              </a:lnSpc>
              <a:spcBef>
                <a:spcPts val="0"/>
              </a:spcBef>
              <a:spcAft>
                <a:spcPts val="0"/>
              </a:spcAft>
              <a:buClr>
                <a:schemeClr val="accent1"/>
              </a:buClr>
              <a:buSzPts val="3600"/>
              <a:buFont typeface="Merriweather"/>
              <a:buNone/>
            </a:pPr>
            <a:r>
              <a:rPr lang="en" sz="1800" b="1" dirty="0">
                <a:solidFill>
                  <a:srgbClr val="000000"/>
                </a:solidFill>
                <a:latin typeface="+mn-lt"/>
                <a:ea typeface="Englebert"/>
                <a:cs typeface="Englebert"/>
                <a:sym typeface="Englebert"/>
              </a:rPr>
              <a:t>	</a:t>
            </a:r>
            <a:endParaRPr sz="1800" b="1" dirty="0">
              <a:solidFill>
                <a:srgbClr val="000000"/>
              </a:solidFill>
              <a:latin typeface="+mn-lt"/>
              <a:ea typeface="Englebert"/>
              <a:cs typeface="Englebert"/>
              <a:sym typeface="Englebert"/>
            </a:endParaRPr>
          </a:p>
        </p:txBody>
      </p:sp>
      <p:pic>
        <p:nvPicPr>
          <p:cNvPr id="259" name="Google Shape;259;p33"/>
          <p:cNvPicPr preferRelativeResize="0"/>
          <p:nvPr/>
        </p:nvPicPr>
        <p:blipFill>
          <a:blip r:embed="rId3">
            <a:alphaModFix/>
          </a:blip>
          <a:stretch>
            <a:fillRect/>
          </a:stretch>
        </p:blipFill>
        <p:spPr>
          <a:xfrm rot="-499054">
            <a:off x="635926" y="2268489"/>
            <a:ext cx="1633736" cy="1490575"/>
          </a:xfrm>
          <a:prstGeom prst="rect">
            <a:avLst/>
          </a:prstGeom>
          <a:noFill/>
          <a:ln>
            <a:noFill/>
          </a:ln>
        </p:spPr>
      </p:pic>
      <p:sp>
        <p:nvSpPr>
          <p:cNvPr id="6" name="TextBox 5">
            <a:extLst>
              <a:ext uri="{FF2B5EF4-FFF2-40B4-BE49-F238E27FC236}">
                <a16:creationId xmlns:a16="http://schemas.microsoft.com/office/drawing/2014/main" id="{20BDD6DB-783B-41F9-A926-7A64359C43BF}"/>
              </a:ext>
            </a:extLst>
          </p:cNvPr>
          <p:cNvSpPr txBox="1"/>
          <p:nvPr/>
        </p:nvSpPr>
        <p:spPr>
          <a:xfrm>
            <a:off x="344753" y="3933548"/>
            <a:ext cx="2105247" cy="184666"/>
          </a:xfrm>
          <a:prstGeom prst="rect">
            <a:avLst/>
          </a:prstGeom>
          <a:noFill/>
        </p:spPr>
        <p:txBody>
          <a:bodyPr wrap="square" rtlCol="0">
            <a:spAutoFit/>
          </a:bodyPr>
          <a:lstStyle/>
          <a:p>
            <a:r>
              <a:rPr lang="en-US" sz="600" dirty="0">
                <a:latin typeface="+mn-lt"/>
                <a:ea typeface="Englebert"/>
                <a:cs typeface="Englebert"/>
                <a:sym typeface="Englebert"/>
              </a:rPr>
              <a:t>https://www.freeimages.com/photo/ecology-2-1309067</a:t>
            </a:r>
            <a:endParaRPr lang="en-US" sz="600" dirty="0">
              <a:latin typeface="+mn-lt"/>
            </a:endParaRPr>
          </a:p>
        </p:txBody>
      </p:sp>
      <p:sp>
        <p:nvSpPr>
          <p:cNvPr id="3" name="TextBox 2">
            <a:extLst>
              <a:ext uri="{FF2B5EF4-FFF2-40B4-BE49-F238E27FC236}">
                <a16:creationId xmlns:a16="http://schemas.microsoft.com/office/drawing/2014/main" id="{8268744B-B4C6-FDE7-8ADB-9F3C99448F0E}"/>
              </a:ext>
            </a:extLst>
          </p:cNvPr>
          <p:cNvSpPr txBox="1"/>
          <p:nvPr/>
        </p:nvSpPr>
        <p:spPr>
          <a:xfrm>
            <a:off x="2838388" y="2090446"/>
            <a:ext cx="6147872" cy="2769989"/>
          </a:xfrm>
          <a:prstGeom prst="rect">
            <a:avLst/>
          </a:prstGeom>
          <a:noFill/>
        </p:spPr>
        <p:txBody>
          <a:bodyPr wrap="square" rtlCol="0">
            <a:spAutoFit/>
          </a:bodyPr>
          <a:lstStyle/>
          <a:p>
            <a:r>
              <a:rPr lang="en-US" sz="2800" b="1" dirty="0">
                <a:latin typeface="+mn-lt"/>
                <a:ea typeface="Englebert"/>
                <a:cs typeface="Englebert"/>
                <a:sym typeface="Englebert"/>
              </a:rPr>
              <a:t>With a group, write a letter, draw a poster or put on a play that will raise community awareness about keeping the streets clean so water</a:t>
            </a:r>
          </a:p>
          <a:p>
            <a:r>
              <a:rPr lang="en-US" sz="2800" b="1" dirty="0">
                <a:latin typeface="+mn-lt"/>
                <a:ea typeface="Englebert"/>
                <a:cs typeface="Englebert"/>
                <a:sym typeface="Englebert"/>
              </a:rPr>
              <a:t>pollution doesn’t happen.</a:t>
            </a:r>
            <a:br>
              <a:rPr lang="en-US" sz="2000" b="1" dirty="0">
                <a:solidFill>
                  <a:schemeClr val="tx1">
                    <a:lumMod val="50000"/>
                  </a:schemeClr>
                </a:solidFill>
                <a:latin typeface="Englebert"/>
                <a:ea typeface="Englebert"/>
                <a:cs typeface="Englebert"/>
                <a:sym typeface="Englebert"/>
              </a:rPr>
            </a:br>
            <a:endParaRPr lang="en-US" sz="2000" b="1" dirty="0">
              <a:solidFill>
                <a:schemeClr val="tx1">
                  <a:lumMod val="50000"/>
                </a:schemeClr>
              </a:solidFill>
              <a:latin typeface="Englebert"/>
              <a:ea typeface="Englebert"/>
              <a:cs typeface="Englebert"/>
              <a:sym typeface="Englebert"/>
            </a:endParaRPr>
          </a:p>
          <a:p>
            <a:endParaRPr lang="en-US" dirty="0"/>
          </a:p>
        </p:txBody>
      </p:sp>
      <p:sp>
        <p:nvSpPr>
          <p:cNvPr id="2" name="Slide Number Placeholder 1">
            <a:extLst>
              <a:ext uri="{FF2B5EF4-FFF2-40B4-BE49-F238E27FC236}">
                <a16:creationId xmlns:a16="http://schemas.microsoft.com/office/drawing/2014/main" id="{4719BB83-E438-26A8-CAD7-F9C614CD3F6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21</a:t>
            </a:fld>
            <a:endParaRPr lang="e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582300" y="362600"/>
            <a:ext cx="7979400" cy="460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200" b="1" dirty="0">
                <a:solidFill>
                  <a:schemeClr val="tx1">
                    <a:lumMod val="50000"/>
                  </a:schemeClr>
                </a:solidFill>
                <a:latin typeface="+mn-lt"/>
                <a:ea typeface="Englebert"/>
                <a:cs typeface="Englebert"/>
                <a:sym typeface="Englebert"/>
              </a:rPr>
              <a:t>How Should a Beach Look?</a:t>
            </a:r>
            <a:endParaRPr sz="3200" b="1" dirty="0">
              <a:solidFill>
                <a:schemeClr val="tx1">
                  <a:lumMod val="50000"/>
                </a:schemeClr>
              </a:solidFill>
              <a:latin typeface="+mn-lt"/>
              <a:ea typeface="Englebert"/>
              <a:cs typeface="Englebert"/>
              <a:sym typeface="Englebert"/>
            </a:endParaRPr>
          </a:p>
        </p:txBody>
      </p:sp>
      <p:pic>
        <p:nvPicPr>
          <p:cNvPr id="4" name="Picture 3">
            <a:extLst>
              <a:ext uri="{FF2B5EF4-FFF2-40B4-BE49-F238E27FC236}">
                <a16:creationId xmlns:a16="http://schemas.microsoft.com/office/drawing/2014/main" id="{5347BA58-046F-569D-6A0D-255E1F405938}"/>
              </a:ext>
            </a:extLst>
          </p:cNvPr>
          <p:cNvPicPr>
            <a:picLocks noChangeAspect="1"/>
          </p:cNvPicPr>
          <p:nvPr/>
        </p:nvPicPr>
        <p:blipFill>
          <a:blip r:embed="rId3"/>
          <a:stretch>
            <a:fillRect/>
          </a:stretch>
        </p:blipFill>
        <p:spPr>
          <a:xfrm>
            <a:off x="183591" y="1040363"/>
            <a:ext cx="4236786" cy="3175025"/>
          </a:xfrm>
          <a:prstGeom prst="rect">
            <a:avLst/>
          </a:prstGeom>
        </p:spPr>
      </p:pic>
      <p:pic>
        <p:nvPicPr>
          <p:cNvPr id="5" name="Picture 4">
            <a:extLst>
              <a:ext uri="{FF2B5EF4-FFF2-40B4-BE49-F238E27FC236}">
                <a16:creationId xmlns:a16="http://schemas.microsoft.com/office/drawing/2014/main" id="{1CCA01B3-519D-7991-3BB2-6860B92E5C9A}"/>
              </a:ext>
            </a:extLst>
          </p:cNvPr>
          <p:cNvPicPr>
            <a:picLocks noChangeAspect="1"/>
          </p:cNvPicPr>
          <p:nvPr/>
        </p:nvPicPr>
        <p:blipFill>
          <a:blip r:embed="rId4"/>
          <a:stretch>
            <a:fillRect/>
          </a:stretch>
        </p:blipFill>
        <p:spPr>
          <a:xfrm>
            <a:off x="4572000" y="1040363"/>
            <a:ext cx="4480948" cy="2615411"/>
          </a:xfrm>
          <a:prstGeom prst="rect">
            <a:avLst/>
          </a:prstGeom>
        </p:spPr>
      </p:pic>
      <p:sp>
        <p:nvSpPr>
          <p:cNvPr id="6" name="Shape 83">
            <a:extLst>
              <a:ext uri="{FF2B5EF4-FFF2-40B4-BE49-F238E27FC236}">
                <a16:creationId xmlns:a16="http://schemas.microsoft.com/office/drawing/2014/main" id="{42FBCA97-6E26-2D60-AE39-6405543086D7}"/>
              </a:ext>
            </a:extLst>
          </p:cNvPr>
          <p:cNvSpPr txBox="1"/>
          <p:nvPr/>
        </p:nvSpPr>
        <p:spPr>
          <a:xfrm>
            <a:off x="4572000" y="3655774"/>
            <a:ext cx="4117200" cy="318300"/>
          </a:xfrm>
          <a:prstGeom prst="rect">
            <a:avLst/>
          </a:prstGeom>
          <a:noFill/>
          <a:ln>
            <a:noFill/>
          </a:ln>
        </p:spPr>
        <p:txBody>
          <a:bodyPr spcFirstLastPara="1" wrap="square" lIns="91425" tIns="91425" rIns="91425" bIns="91425" anchor="t" anchorCtr="0">
            <a:noAutofit/>
          </a:bodyPr>
          <a:lstStyle/>
          <a:p>
            <a:pPr lvl="0"/>
            <a:r>
              <a:rPr lang="en-US" sz="600" dirty="0"/>
              <a:t>https://supervisorkuehl.com/wp-content/uploads/2017/06/Heal-the-Bay-Report-Card-1080x630.jpg</a:t>
            </a:r>
            <a:endParaRPr sz="600" dirty="0"/>
          </a:p>
        </p:txBody>
      </p:sp>
      <p:sp>
        <p:nvSpPr>
          <p:cNvPr id="2" name="Slide Number Placeholder 1">
            <a:extLst>
              <a:ext uri="{FF2B5EF4-FFF2-40B4-BE49-F238E27FC236}">
                <a16:creationId xmlns:a16="http://schemas.microsoft.com/office/drawing/2014/main" id="{5575B5F3-223C-A9A4-DAFD-D3F864B1399D}"/>
              </a:ext>
            </a:extLst>
          </p:cNvPr>
          <p:cNvSpPr>
            <a:spLocks noGrp="1"/>
          </p:cNvSpPr>
          <p:nvPr>
            <p:ph type="sldNum" idx="12"/>
          </p:nvPr>
        </p:nvSpPr>
        <p:spPr>
          <a:xfrm>
            <a:off x="8504248" y="4654900"/>
            <a:ext cx="548700" cy="393600"/>
          </a:xfrm>
        </p:spPr>
        <p:txBody>
          <a:bodyPr/>
          <a:lstStyle/>
          <a:p>
            <a:pPr marL="0" lvl="0" indent="0">
              <a:spcBef>
                <a:spcPts val="0"/>
              </a:spcBef>
              <a:spcAft>
                <a:spcPts val="0"/>
              </a:spcAft>
              <a:buNone/>
            </a:pPr>
            <a:fld id="{00000000-1234-1234-1234-123412341234}" type="slidenum">
              <a:rPr lang="en" smtClean="0">
                <a:solidFill>
                  <a:schemeClr val="accent1"/>
                </a:solidFill>
              </a:rPr>
              <a:t>3</a:t>
            </a:fld>
            <a:endParaRPr lang="en" dirty="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88" name="Google Shape;88;p16"/>
          <p:cNvSpPr txBox="1"/>
          <p:nvPr/>
        </p:nvSpPr>
        <p:spPr>
          <a:xfrm>
            <a:off x="325050" y="391975"/>
            <a:ext cx="8470500" cy="4397700"/>
          </a:xfrm>
          <a:prstGeom prst="rect">
            <a:avLst/>
          </a:prstGeom>
          <a:noFill/>
          <a:ln>
            <a:noFill/>
          </a:ln>
        </p:spPr>
        <p:txBody>
          <a:bodyPr spcFirstLastPara="1" wrap="square" lIns="91425" tIns="91425" rIns="91425" bIns="91425" anchor="t" anchorCtr="0">
            <a:noAutofit/>
          </a:bodyPr>
          <a:lstStyle/>
          <a:p>
            <a:pPr marR="0" lvl="0" algn="ctr" rtl="0">
              <a:lnSpc>
                <a:spcPct val="100000"/>
              </a:lnSpc>
              <a:spcBef>
                <a:spcPts val="0"/>
              </a:spcBef>
              <a:spcAft>
                <a:spcPts val="0"/>
              </a:spcAft>
              <a:buClr>
                <a:srgbClr val="000000"/>
              </a:buClr>
              <a:buSzPts val="3600"/>
            </a:pPr>
            <a:r>
              <a:rPr lang="en" sz="3200" b="1" i="0" u="none" strike="noStrike" cap="none" dirty="0">
                <a:solidFill>
                  <a:srgbClr val="000000"/>
                </a:solidFill>
                <a:latin typeface="+mn-lt"/>
                <a:ea typeface="Englebert"/>
                <a:cs typeface="Englebert"/>
                <a:sym typeface="Englebert"/>
              </a:rPr>
              <a:t>Who Made All This Waste and </a:t>
            </a:r>
          </a:p>
          <a:p>
            <a:pPr marR="0" lvl="0" algn="ctr" rtl="0">
              <a:lnSpc>
                <a:spcPct val="100000"/>
              </a:lnSpc>
              <a:spcBef>
                <a:spcPts val="0"/>
              </a:spcBef>
              <a:spcAft>
                <a:spcPts val="0"/>
              </a:spcAft>
              <a:buClr>
                <a:srgbClr val="000000"/>
              </a:buClr>
              <a:buSzPts val="3600"/>
            </a:pPr>
            <a:r>
              <a:rPr lang="en-US" sz="3200" b="1" i="0" u="none" strike="noStrike" cap="none" dirty="0">
                <a:solidFill>
                  <a:srgbClr val="000000"/>
                </a:solidFill>
                <a:latin typeface="+mn-lt"/>
                <a:ea typeface="Englebert"/>
                <a:cs typeface="Englebert"/>
                <a:sym typeface="Englebert"/>
              </a:rPr>
              <a:t>How Do You Think it Ended Up at Beach?</a:t>
            </a:r>
            <a:endParaRPr sz="3200" b="1" i="0" u="none" strike="noStrike" cap="none" dirty="0">
              <a:solidFill>
                <a:srgbClr val="000000"/>
              </a:solidFill>
              <a:latin typeface="+mn-lt"/>
              <a:ea typeface="Englebert"/>
              <a:cs typeface="Englebert"/>
              <a:sym typeface="Englebert"/>
            </a:endParaRPr>
          </a:p>
          <a:p>
            <a:pPr marL="457200" marR="0" lvl="1" algn="l" rtl="0">
              <a:lnSpc>
                <a:spcPct val="100000"/>
              </a:lnSpc>
              <a:spcBef>
                <a:spcPts val="0"/>
              </a:spcBef>
              <a:spcAft>
                <a:spcPts val="0"/>
              </a:spcAft>
              <a:buClr>
                <a:srgbClr val="000000"/>
              </a:buClr>
              <a:buSzPts val="3600"/>
            </a:pPr>
            <a:endParaRPr lang="en" sz="3600" b="1" dirty="0">
              <a:latin typeface="Englebert"/>
              <a:ea typeface="Englebert"/>
              <a:cs typeface="Englebert"/>
              <a:sym typeface="Englebert"/>
            </a:endParaRPr>
          </a:p>
          <a:p>
            <a:pPr marL="457200" marR="0" lvl="1" algn="l" rtl="0">
              <a:lnSpc>
                <a:spcPct val="100000"/>
              </a:lnSpc>
              <a:spcBef>
                <a:spcPts val="0"/>
              </a:spcBef>
              <a:spcAft>
                <a:spcPts val="0"/>
              </a:spcAft>
              <a:buClr>
                <a:srgbClr val="000000"/>
              </a:buClr>
              <a:buSzPts val="3600"/>
            </a:pPr>
            <a:r>
              <a:rPr lang="en" sz="2800" b="1" i="0" u="none" strike="noStrike" cap="none" dirty="0">
                <a:latin typeface="+mn-lt"/>
                <a:ea typeface="Englebert"/>
                <a:cs typeface="Englebert"/>
                <a:sym typeface="Englebert"/>
              </a:rPr>
              <a:t>Chart student responses </a:t>
            </a:r>
            <a:endParaRPr sz="2800" b="1" dirty="0">
              <a:latin typeface="+mn-lt"/>
              <a:ea typeface="Englebert"/>
              <a:cs typeface="Englebert"/>
              <a:sym typeface="Englebert"/>
            </a:endParaRPr>
          </a:p>
          <a:p>
            <a:pPr marL="1371600" marR="0" lvl="2" indent="-457200" algn="l" rtl="0">
              <a:lnSpc>
                <a:spcPct val="100000"/>
              </a:lnSpc>
              <a:spcBef>
                <a:spcPts val="0"/>
              </a:spcBef>
              <a:spcAft>
                <a:spcPts val="0"/>
              </a:spcAft>
              <a:buClr>
                <a:srgbClr val="000000"/>
              </a:buClr>
              <a:buSzPts val="3600"/>
              <a:buFont typeface="Arial" panose="020B0604020202020204" pitchFamily="34" charset="0"/>
              <a:buChar char="•"/>
            </a:pPr>
            <a:r>
              <a:rPr lang="en" sz="2800" b="1" i="0" u="none" strike="noStrike" cap="none" dirty="0">
                <a:latin typeface="+mn-lt"/>
                <a:ea typeface="Englebert"/>
                <a:cs typeface="Englebert"/>
                <a:sym typeface="Englebert"/>
              </a:rPr>
              <a:t>Who?</a:t>
            </a:r>
            <a:endParaRPr sz="2800" b="1" i="0" u="none" strike="noStrike" cap="none" dirty="0">
              <a:latin typeface="+mn-lt"/>
              <a:ea typeface="Englebert"/>
              <a:cs typeface="Englebert"/>
              <a:sym typeface="Englebert"/>
            </a:endParaRPr>
          </a:p>
          <a:p>
            <a:pPr marL="1371600" marR="0" lvl="2" indent="-457200" algn="l" rtl="0">
              <a:lnSpc>
                <a:spcPct val="100000"/>
              </a:lnSpc>
              <a:spcBef>
                <a:spcPts val="0"/>
              </a:spcBef>
              <a:spcAft>
                <a:spcPts val="0"/>
              </a:spcAft>
              <a:buClr>
                <a:srgbClr val="000000"/>
              </a:buClr>
              <a:buSzPts val="3600"/>
              <a:buFont typeface="Arial" panose="020B0604020202020204" pitchFamily="34" charset="0"/>
              <a:buChar char="•"/>
            </a:pPr>
            <a:r>
              <a:rPr lang="en" sz="2800" b="1" i="0" u="none" strike="noStrike" cap="none" dirty="0">
                <a:latin typeface="+mn-lt"/>
                <a:ea typeface="Englebert"/>
                <a:cs typeface="Englebert"/>
                <a:sym typeface="Englebert"/>
              </a:rPr>
              <a:t>How</a:t>
            </a:r>
            <a:r>
              <a:rPr lang="en" sz="2800" b="1" dirty="0">
                <a:latin typeface="+mn-lt"/>
                <a:ea typeface="Englebert"/>
                <a:cs typeface="Englebert"/>
                <a:sym typeface="Englebert"/>
              </a:rPr>
              <a:t>?</a:t>
            </a:r>
            <a:endParaRPr sz="2800" b="1" i="0" u="none" strike="noStrike" cap="none" dirty="0">
              <a:latin typeface="+mn-lt"/>
              <a:ea typeface="Englebert"/>
              <a:cs typeface="Englebert"/>
              <a:sym typeface="Englebert"/>
            </a:endParaRPr>
          </a:p>
        </p:txBody>
      </p:sp>
      <mc:AlternateContent xmlns:mc="http://schemas.openxmlformats.org/markup-compatibility/2006">
        <mc:Choice xmlns:am3d="http://schemas.microsoft.com/office/drawing/2017/model3d" Requires="am3d">
          <p:graphicFrame>
            <p:nvGraphicFramePr>
              <p:cNvPr id="4" name="3D Model 3" descr="Question mark">
                <a:extLst>
                  <a:ext uri="{FF2B5EF4-FFF2-40B4-BE49-F238E27FC236}">
                    <a16:creationId xmlns:a16="http://schemas.microsoft.com/office/drawing/2014/main" id="{3B33F583-CE75-4BD9-8CE2-65CC0BB6E200}"/>
                  </a:ext>
                </a:extLst>
              </p:cNvPr>
              <p:cNvGraphicFramePr>
                <a:graphicFrameLocks noChangeAspect="1"/>
              </p:cNvGraphicFramePr>
              <p:nvPr>
                <p:extLst>
                  <p:ext uri="{D42A27DB-BD31-4B8C-83A1-F6EECF244321}">
                    <p14:modId xmlns:p14="http://schemas.microsoft.com/office/powerpoint/2010/main" val="1488804849"/>
                  </p:ext>
                </p:extLst>
              </p:nvPr>
            </p:nvGraphicFramePr>
            <p:xfrm>
              <a:off x="6881004" y="1863908"/>
              <a:ext cx="1512877" cy="2490030"/>
            </p:xfrm>
            <a:graphic>
              <a:graphicData uri="http://schemas.microsoft.com/office/drawing/2017/model3d">
                <am3d:model3d r:embed="rId3">
                  <am3d:spPr>
                    <a:xfrm>
                      <a:off x="0" y="0"/>
                      <a:ext cx="1512877" cy="2490030"/>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365192" ay="-1400743" az="-145178"/>
                    <am3d:postTrans dx="0" dy="0" dz="0"/>
                  </am3d:trans>
                  <am3d:attrSrcUrl r:id="rId4"/>
                  <am3d:raster rName="Office3DRenderer" rVer="16.0.8326">
                    <am3d:blip r:embed="rId5"/>
                  </am3d:raster>
                  <am3d:objViewport viewportSz="29462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Question mark">
                <a:extLst>
                  <a:ext uri="{FF2B5EF4-FFF2-40B4-BE49-F238E27FC236}">
                    <a16:creationId xmlns:a16="http://schemas.microsoft.com/office/drawing/2014/main" id="{3B33F583-CE75-4BD9-8CE2-65CC0BB6E200}"/>
                  </a:ext>
                </a:extLst>
              </p:cNvPr>
              <p:cNvPicPr>
                <a:picLocks noGrp="1" noRot="1" noChangeAspect="1" noMove="1" noResize="1" noEditPoints="1" noAdjustHandles="1" noChangeArrowheads="1" noChangeShapeType="1" noCrop="1"/>
              </p:cNvPicPr>
              <p:nvPr/>
            </p:nvPicPr>
            <p:blipFill>
              <a:blip r:embed="rId5"/>
              <a:stretch>
                <a:fillRect/>
              </a:stretch>
            </p:blipFill>
            <p:spPr>
              <a:xfrm>
                <a:off x="6881004" y="1863908"/>
                <a:ext cx="1512877" cy="2490030"/>
              </a:xfrm>
              <a:prstGeom prst="rect">
                <a:avLst/>
              </a:prstGeom>
            </p:spPr>
          </p:pic>
        </mc:Fallback>
      </mc:AlternateContent>
      <p:sp>
        <p:nvSpPr>
          <p:cNvPr id="2" name="Slide Number Placeholder 1">
            <a:extLst>
              <a:ext uri="{FF2B5EF4-FFF2-40B4-BE49-F238E27FC236}">
                <a16:creationId xmlns:a16="http://schemas.microsoft.com/office/drawing/2014/main" id="{7A13D06D-16F3-E3C0-89DE-ECC19EDB1A5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9" name="Google Shape;99;p17"/>
          <p:cNvSpPr txBox="1"/>
          <p:nvPr/>
        </p:nvSpPr>
        <p:spPr>
          <a:xfrm>
            <a:off x="311676" y="4363587"/>
            <a:ext cx="2269008" cy="319451"/>
          </a:xfrm>
          <a:prstGeom prst="rect">
            <a:avLst/>
          </a:prstGeom>
          <a:noFill/>
          <a:ln>
            <a:noFill/>
          </a:ln>
        </p:spPr>
        <p:txBody>
          <a:bodyPr spcFirstLastPara="1" wrap="square" lIns="91425" tIns="91425" rIns="91425" bIns="91425" anchor="t" anchorCtr="0">
            <a:noAutofit/>
          </a:bodyPr>
          <a:lstStyle/>
          <a:p>
            <a:pPr lvl="0">
              <a:buSzPts val="700"/>
            </a:pPr>
            <a:r>
              <a:rPr lang="en-US" sz="600" dirty="0"/>
              <a:t>https://commons.wikimedia.org/wiki/File:%22I_prefer_the_bottled_stuff,%22_said_the_storm_drain._(25565964563).jpg</a:t>
            </a:r>
            <a:endParaRPr sz="600" b="0" i="0" u="none" strike="noStrike" cap="none" dirty="0">
              <a:solidFill>
                <a:srgbClr val="000000"/>
              </a:solidFill>
              <a:sym typeface="Arial"/>
            </a:endParaRPr>
          </a:p>
        </p:txBody>
      </p:sp>
      <p:sp>
        <p:nvSpPr>
          <p:cNvPr id="100" name="Google Shape;100;p17"/>
          <p:cNvSpPr txBox="1"/>
          <p:nvPr/>
        </p:nvSpPr>
        <p:spPr>
          <a:xfrm>
            <a:off x="343185" y="522520"/>
            <a:ext cx="2486100" cy="1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7"/>
          <p:cNvSpPr txBox="1"/>
          <p:nvPr/>
        </p:nvSpPr>
        <p:spPr>
          <a:xfrm>
            <a:off x="2679917" y="418786"/>
            <a:ext cx="5463564" cy="18849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i="0" u="sng" strike="noStrike" cap="none" dirty="0">
                <a:solidFill>
                  <a:schemeClr val="tx1">
                    <a:lumMod val="50000"/>
                  </a:schemeClr>
                </a:solidFill>
                <a:latin typeface="+mn-lt"/>
                <a:ea typeface="Englebert"/>
                <a:cs typeface="Englebert"/>
                <a:sym typeface="Englebert"/>
              </a:rPr>
              <a:t>What are Pollutants?</a:t>
            </a:r>
            <a:endParaRPr sz="1800" b="1" i="0" u="sng" strike="noStrike" cap="none" dirty="0">
              <a:solidFill>
                <a:schemeClr val="tx1">
                  <a:lumMod val="50000"/>
                </a:schemeClr>
              </a:solidFill>
              <a:latin typeface="+mn-l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1800" b="1" i="0" u="none" strike="noStrike" cap="none" dirty="0">
                <a:solidFill>
                  <a:schemeClr val="tx1">
                    <a:lumMod val="50000"/>
                  </a:schemeClr>
                </a:solidFill>
                <a:latin typeface="+mn-lt"/>
                <a:ea typeface="Englebert"/>
                <a:cs typeface="Englebert"/>
                <a:sym typeface="Englebert"/>
              </a:rPr>
              <a:t>Any </a:t>
            </a:r>
            <a:r>
              <a:rPr lang="en-US" sz="1800" b="1" i="0" u="none" strike="noStrike" cap="none" dirty="0">
                <a:solidFill>
                  <a:schemeClr val="tx1">
                    <a:lumMod val="50000"/>
                  </a:schemeClr>
                </a:solidFill>
                <a:latin typeface="+mn-lt"/>
                <a:ea typeface="Englebert"/>
                <a:cs typeface="Englebert"/>
                <a:sym typeface="Englebert"/>
              </a:rPr>
              <a:t>substances that can hurt the environment</a:t>
            </a:r>
            <a:r>
              <a:rPr lang="en" sz="1800" b="1" i="0" u="none" strike="noStrike" cap="none" dirty="0">
                <a:solidFill>
                  <a:schemeClr val="tx1">
                    <a:lumMod val="50000"/>
                  </a:schemeClr>
                </a:solidFill>
                <a:latin typeface="+mn-lt"/>
                <a:ea typeface="Englebert"/>
                <a:cs typeface="Englebert"/>
                <a:sym typeface="Englebert"/>
              </a:rPr>
              <a:t>.</a:t>
            </a:r>
          </a:p>
          <a:p>
            <a:pPr marL="0" marR="0" lvl="0" indent="0" algn="ctr" rtl="0">
              <a:lnSpc>
                <a:spcPct val="100000"/>
              </a:lnSpc>
              <a:spcBef>
                <a:spcPts val="0"/>
              </a:spcBef>
              <a:spcAft>
                <a:spcPts val="0"/>
              </a:spcAft>
              <a:buClr>
                <a:srgbClr val="000000"/>
              </a:buClr>
              <a:buSzPts val="2400"/>
              <a:buFont typeface="Arial"/>
              <a:buNone/>
            </a:pPr>
            <a:endParaRPr lang="en" sz="1800" b="1" dirty="0">
              <a:solidFill>
                <a:schemeClr val="tx1">
                  <a:lumMod val="50000"/>
                </a:schemeClr>
              </a:solidFill>
              <a:latin typeface="+mn-l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1800" b="1" i="0" u="sng" strike="noStrike" cap="none" dirty="0">
                <a:solidFill>
                  <a:schemeClr val="tx1">
                    <a:lumMod val="50000"/>
                  </a:schemeClr>
                </a:solidFill>
                <a:latin typeface="+mn-lt"/>
                <a:ea typeface="Englebert"/>
                <a:cs typeface="Englebert"/>
                <a:sym typeface="Englebert"/>
              </a:rPr>
              <a:t>What is Stormwater Pollution?</a:t>
            </a:r>
          </a:p>
          <a:p>
            <a:pPr marL="0" marR="0" lvl="0" indent="0" algn="ctr" rtl="0">
              <a:lnSpc>
                <a:spcPct val="100000"/>
              </a:lnSpc>
              <a:spcBef>
                <a:spcPts val="0"/>
              </a:spcBef>
              <a:spcAft>
                <a:spcPts val="0"/>
              </a:spcAft>
              <a:buClr>
                <a:srgbClr val="000000"/>
              </a:buClr>
              <a:buSzPts val="2400"/>
              <a:buFont typeface="Arial"/>
              <a:buNone/>
            </a:pPr>
            <a:r>
              <a:rPr lang="en-US" sz="1800" b="1" dirty="0">
                <a:solidFill>
                  <a:schemeClr val="tx1">
                    <a:lumMod val="50000"/>
                  </a:schemeClr>
                </a:solidFill>
                <a:latin typeface="+mn-lt"/>
                <a:ea typeface="Englebert"/>
                <a:cs typeface="Englebert"/>
                <a:sym typeface="Englebert"/>
              </a:rPr>
              <a:t>Excess</a:t>
            </a:r>
            <a:r>
              <a:rPr lang="en" sz="1800" b="1" dirty="0">
                <a:solidFill>
                  <a:schemeClr val="tx1">
                    <a:lumMod val="50000"/>
                  </a:schemeClr>
                </a:solidFill>
                <a:latin typeface="+mn-lt"/>
                <a:ea typeface="Englebert"/>
                <a:cs typeface="Englebert"/>
                <a:sym typeface="Englebert"/>
              </a:rPr>
              <a:t> water that runs down storm drains </a:t>
            </a:r>
          </a:p>
          <a:p>
            <a:pPr marL="0" marR="0" lvl="0" indent="0" algn="ctr" rtl="0">
              <a:lnSpc>
                <a:spcPct val="100000"/>
              </a:lnSpc>
              <a:spcBef>
                <a:spcPts val="0"/>
              </a:spcBef>
              <a:spcAft>
                <a:spcPts val="0"/>
              </a:spcAft>
              <a:buClr>
                <a:srgbClr val="000000"/>
              </a:buClr>
              <a:buSzPts val="2400"/>
              <a:buFont typeface="Arial"/>
              <a:buNone/>
            </a:pPr>
            <a:r>
              <a:rPr lang="en" sz="1800" b="1" dirty="0">
                <a:solidFill>
                  <a:schemeClr val="tx1">
                    <a:lumMod val="50000"/>
                  </a:schemeClr>
                </a:solidFill>
                <a:latin typeface="+mn-lt"/>
                <a:ea typeface="Englebert"/>
                <a:cs typeface="Englebert"/>
                <a:sym typeface="Englebert"/>
              </a:rPr>
              <a:t>carrying pollutants from the environment. </a:t>
            </a:r>
            <a:endParaRPr lang="en" sz="1800" b="1" i="0" u="none" strike="noStrike" cap="none" dirty="0">
              <a:solidFill>
                <a:schemeClr val="tx1">
                  <a:lumMod val="50000"/>
                </a:schemeClr>
              </a:solidFill>
              <a:latin typeface="+mn-l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lang="en" sz="3000" b="1"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3000" b="1" i="0" u="none"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B5394"/>
              </a:solidFill>
              <a:latin typeface="Englebert"/>
              <a:ea typeface="Englebert"/>
              <a:cs typeface="Englebert"/>
              <a:sym typeface="Englebert"/>
            </a:endParaRPr>
          </a:p>
          <a:p>
            <a:pPr marL="0" marR="0" lvl="0" indent="0" algn="ctr" rtl="0">
              <a:lnSpc>
                <a:spcPct val="115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BD6EE8A-55C6-4446-A9BD-921C08FD6B48}"/>
              </a:ext>
            </a:extLst>
          </p:cNvPr>
          <p:cNvPicPr>
            <a:picLocks noChangeAspect="1"/>
          </p:cNvPicPr>
          <p:nvPr/>
        </p:nvPicPr>
        <p:blipFill>
          <a:blip r:embed="rId3"/>
          <a:stretch>
            <a:fillRect/>
          </a:stretch>
        </p:blipFill>
        <p:spPr>
          <a:xfrm>
            <a:off x="387904" y="1633681"/>
            <a:ext cx="2047429" cy="2729906"/>
          </a:xfrm>
          <a:prstGeom prst="rect">
            <a:avLst/>
          </a:prstGeom>
        </p:spPr>
      </p:pic>
      <p:pic>
        <p:nvPicPr>
          <p:cNvPr id="5" name="Picture 4">
            <a:extLst>
              <a:ext uri="{FF2B5EF4-FFF2-40B4-BE49-F238E27FC236}">
                <a16:creationId xmlns:a16="http://schemas.microsoft.com/office/drawing/2014/main" id="{D6733448-7773-430B-99ED-854E3E5F1449}"/>
              </a:ext>
            </a:extLst>
          </p:cNvPr>
          <p:cNvPicPr>
            <a:picLocks noChangeAspect="1"/>
          </p:cNvPicPr>
          <p:nvPr/>
        </p:nvPicPr>
        <p:blipFill rotWithShape="1">
          <a:blip r:embed="rId4"/>
          <a:srcRect t="421" r="6935"/>
          <a:stretch/>
        </p:blipFill>
        <p:spPr>
          <a:xfrm>
            <a:off x="2680320" y="2585968"/>
            <a:ext cx="2953508" cy="1777619"/>
          </a:xfrm>
          <a:prstGeom prst="rect">
            <a:avLst/>
          </a:prstGeom>
        </p:spPr>
      </p:pic>
      <p:sp>
        <p:nvSpPr>
          <p:cNvPr id="6" name="Rectangle 5">
            <a:extLst>
              <a:ext uri="{FF2B5EF4-FFF2-40B4-BE49-F238E27FC236}">
                <a16:creationId xmlns:a16="http://schemas.microsoft.com/office/drawing/2014/main" id="{A4F6896A-8660-41B6-8E8C-1CEB41F104C2}"/>
              </a:ext>
            </a:extLst>
          </p:cNvPr>
          <p:cNvSpPr/>
          <p:nvPr/>
        </p:nvSpPr>
        <p:spPr>
          <a:xfrm>
            <a:off x="2680320" y="4406039"/>
            <a:ext cx="2966483" cy="276999"/>
          </a:xfrm>
          <a:prstGeom prst="rect">
            <a:avLst/>
          </a:prstGeom>
        </p:spPr>
        <p:txBody>
          <a:bodyPr wrap="square">
            <a:spAutoFit/>
          </a:bodyPr>
          <a:lstStyle/>
          <a:p>
            <a:r>
              <a:rPr lang="en-US" sz="600" dirty="0"/>
              <a:t>https://www.khon2.com/news/local-news/contractor-caught-dumping-waste-water-down-storm-drain/1025784152</a:t>
            </a:r>
          </a:p>
        </p:txBody>
      </p:sp>
      <p:pic>
        <p:nvPicPr>
          <p:cNvPr id="1026" name="Picture 2" descr="Image result for la county stormwater">
            <a:extLst>
              <a:ext uri="{FF2B5EF4-FFF2-40B4-BE49-F238E27FC236}">
                <a16:creationId xmlns:a16="http://schemas.microsoft.com/office/drawing/2014/main" id="{839A603E-E614-4F16-A8E9-2C33A35D23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49" b="-1"/>
          <a:stretch/>
        </p:blipFill>
        <p:spPr bwMode="auto">
          <a:xfrm>
            <a:off x="5878815" y="2585968"/>
            <a:ext cx="2953509" cy="1777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90CC28-1D01-4F39-A752-73D42B6A0E10}"/>
              </a:ext>
            </a:extLst>
          </p:cNvPr>
          <p:cNvSpPr/>
          <p:nvPr/>
        </p:nvSpPr>
        <p:spPr>
          <a:xfrm>
            <a:off x="5799844" y="4397981"/>
            <a:ext cx="3173019" cy="276999"/>
          </a:xfrm>
          <a:prstGeom prst="rect">
            <a:avLst/>
          </a:prstGeom>
        </p:spPr>
        <p:txBody>
          <a:bodyPr wrap="square">
            <a:spAutoFit/>
          </a:bodyPr>
          <a:lstStyle/>
          <a:p>
            <a:r>
              <a:rPr lang="en-US" sz="600" dirty="0"/>
              <a:t>https://www.scpr.org/news/2018/07/17/84816/l-a-county-voters-to-decide-on-new-stormwater-tax/</a:t>
            </a:r>
          </a:p>
        </p:txBody>
      </p:sp>
      <p:sp>
        <p:nvSpPr>
          <p:cNvPr id="3" name="Slide Number Placeholder 2">
            <a:extLst>
              <a:ext uri="{FF2B5EF4-FFF2-40B4-BE49-F238E27FC236}">
                <a16:creationId xmlns:a16="http://schemas.microsoft.com/office/drawing/2014/main" id="{E5E78A8B-8136-0498-B635-35B6DAB9725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822251" y="407434"/>
            <a:ext cx="7499498" cy="1003973"/>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200" b="1" dirty="0">
                <a:solidFill>
                  <a:schemeClr val="tx1">
                    <a:lumMod val="50000"/>
                  </a:schemeClr>
                </a:solidFill>
                <a:latin typeface="+mn-lt"/>
                <a:ea typeface="Englebert"/>
                <a:cs typeface="Englebert"/>
                <a:sym typeface="Englebert"/>
              </a:rPr>
              <a:t>Where Does Our Water Come From</a:t>
            </a:r>
            <a:r>
              <a:rPr lang="en" sz="3200" b="1" cap="all" dirty="0">
                <a:solidFill>
                  <a:schemeClr val="tx1">
                    <a:lumMod val="50000"/>
                  </a:schemeClr>
                </a:solidFill>
                <a:latin typeface="+mn-lt"/>
                <a:ea typeface="Englebert"/>
                <a:cs typeface="Englebert"/>
                <a:sym typeface="Englebert"/>
              </a:rPr>
              <a:t>?</a:t>
            </a:r>
            <a:endParaRPr sz="3200" b="1" cap="all" dirty="0">
              <a:solidFill>
                <a:schemeClr val="tx1">
                  <a:lumMod val="50000"/>
                </a:schemeClr>
              </a:solidFill>
              <a:latin typeface="+mn-lt"/>
              <a:ea typeface="Englebert"/>
              <a:cs typeface="Englebert"/>
              <a:sym typeface="Englebert"/>
            </a:endParaRPr>
          </a:p>
        </p:txBody>
      </p:sp>
      <p:grpSp>
        <p:nvGrpSpPr>
          <p:cNvPr id="19" name="Group 18">
            <a:extLst>
              <a:ext uri="{FF2B5EF4-FFF2-40B4-BE49-F238E27FC236}">
                <a16:creationId xmlns:a16="http://schemas.microsoft.com/office/drawing/2014/main" id="{776E769E-D9AB-38DC-4974-6BD033202BFD}"/>
              </a:ext>
            </a:extLst>
          </p:cNvPr>
          <p:cNvGrpSpPr/>
          <p:nvPr/>
        </p:nvGrpSpPr>
        <p:grpSpPr>
          <a:xfrm>
            <a:off x="634882" y="1924950"/>
            <a:ext cx="7874235" cy="914400"/>
            <a:chOff x="807232" y="2114550"/>
            <a:chExt cx="7874235" cy="914400"/>
          </a:xfrm>
        </p:grpSpPr>
        <p:pic>
          <p:nvPicPr>
            <p:cNvPr id="6" name="Graphic 5" descr="Shower with solid fill">
              <a:extLst>
                <a:ext uri="{FF2B5EF4-FFF2-40B4-BE49-F238E27FC236}">
                  <a16:creationId xmlns:a16="http://schemas.microsoft.com/office/drawing/2014/main" id="{AC1A8490-D5B5-CA16-E444-5967C87D47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9199" y="2114550"/>
              <a:ext cx="914400" cy="914400"/>
            </a:xfrm>
            <a:prstGeom prst="rect">
              <a:avLst/>
            </a:prstGeom>
          </p:spPr>
        </p:pic>
        <p:pic>
          <p:nvPicPr>
            <p:cNvPr id="8" name="Graphic 7" descr="Water Bottle with solid fill">
              <a:extLst>
                <a:ext uri="{FF2B5EF4-FFF2-40B4-BE49-F238E27FC236}">
                  <a16:creationId xmlns:a16="http://schemas.microsoft.com/office/drawing/2014/main" id="{843BAAC6-26E6-D070-03AC-AC19959D9B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3133" y="2114550"/>
              <a:ext cx="914400" cy="914400"/>
            </a:xfrm>
            <a:prstGeom prst="rect">
              <a:avLst/>
            </a:prstGeom>
          </p:spPr>
        </p:pic>
        <p:pic>
          <p:nvPicPr>
            <p:cNvPr id="10" name="Graphic 9" descr="Swimming with solid fill">
              <a:extLst>
                <a:ext uri="{FF2B5EF4-FFF2-40B4-BE49-F238E27FC236}">
                  <a16:creationId xmlns:a16="http://schemas.microsoft.com/office/drawing/2014/main" id="{D21E9956-3F0B-81B9-3CD0-67444A8678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1166" y="2114550"/>
              <a:ext cx="914400" cy="914400"/>
            </a:xfrm>
            <a:prstGeom prst="rect">
              <a:avLst/>
            </a:prstGeom>
          </p:spPr>
        </p:pic>
        <p:pic>
          <p:nvPicPr>
            <p:cNvPr id="12" name="Graphic 11" descr="Fire Hydrant with solid fill">
              <a:extLst>
                <a:ext uri="{FF2B5EF4-FFF2-40B4-BE49-F238E27FC236}">
                  <a16:creationId xmlns:a16="http://schemas.microsoft.com/office/drawing/2014/main" id="{C9F4C755-E528-5143-6452-E1487E80B6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100" y="2114550"/>
              <a:ext cx="914400" cy="914400"/>
            </a:xfrm>
            <a:prstGeom prst="rect">
              <a:avLst/>
            </a:prstGeom>
          </p:spPr>
        </p:pic>
        <p:pic>
          <p:nvPicPr>
            <p:cNvPr id="14" name="Graphic 13" descr="Watering Plant with solid fill">
              <a:extLst>
                <a:ext uri="{FF2B5EF4-FFF2-40B4-BE49-F238E27FC236}">
                  <a16:creationId xmlns:a16="http://schemas.microsoft.com/office/drawing/2014/main" id="{82CD90AA-A3D9-7BC3-A64E-DBF3EF7C07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7232" y="2114550"/>
              <a:ext cx="914400" cy="914400"/>
            </a:xfrm>
            <a:prstGeom prst="rect">
              <a:avLst/>
            </a:prstGeom>
          </p:spPr>
        </p:pic>
        <p:pic>
          <p:nvPicPr>
            <p:cNvPr id="16" name="Graphic 15" descr="Handwashing with solid fill">
              <a:extLst>
                <a:ext uri="{FF2B5EF4-FFF2-40B4-BE49-F238E27FC236}">
                  <a16:creationId xmlns:a16="http://schemas.microsoft.com/office/drawing/2014/main" id="{7735F0C9-5586-0869-CDF9-59BA817BD8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67067" y="2114550"/>
              <a:ext cx="914400" cy="914400"/>
            </a:xfrm>
            <a:prstGeom prst="rect">
              <a:avLst/>
            </a:prstGeom>
          </p:spPr>
        </p:pic>
      </p:grpSp>
      <p:sp>
        <p:nvSpPr>
          <p:cNvPr id="2" name="Slide Number Placeholder 1">
            <a:extLst>
              <a:ext uri="{FF2B5EF4-FFF2-40B4-BE49-F238E27FC236}">
                <a16:creationId xmlns:a16="http://schemas.microsoft.com/office/drawing/2014/main" id="{A87C77A0-24B3-51B1-B1EE-DEB43FB0D59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339080" y="1792728"/>
            <a:ext cx="2624000" cy="2400675"/>
          </a:xfrm>
          <a:prstGeom prst="rect">
            <a:avLst/>
          </a:prstGeom>
          <a:noFill/>
          <a:ln>
            <a:noFill/>
          </a:ln>
        </p:spPr>
      </p:pic>
      <p:sp>
        <p:nvSpPr>
          <p:cNvPr id="123" name="Google Shape;123;p19"/>
          <p:cNvSpPr txBox="1"/>
          <p:nvPr/>
        </p:nvSpPr>
        <p:spPr>
          <a:xfrm>
            <a:off x="169978" y="82021"/>
            <a:ext cx="8795259" cy="1300211"/>
          </a:xfrm>
          <a:prstGeom prst="rect">
            <a:avLst/>
          </a:prstGeom>
          <a:noFill/>
          <a:ln>
            <a:noFill/>
          </a:ln>
        </p:spPr>
        <p:txBody>
          <a:bodyPr spcFirstLastPara="1" wrap="square" lIns="91425" tIns="91425" rIns="91425" bIns="91425" anchor="t" anchorCtr="0">
            <a:noAutofit/>
          </a:bodyPr>
          <a:lstStyle/>
          <a:p>
            <a:pPr algn="ctr"/>
            <a:r>
              <a:rPr lang="en" sz="3200" b="1" dirty="0">
                <a:latin typeface="+mn-lt"/>
                <a:ea typeface="Englebert"/>
                <a:cs typeface="Englebert"/>
                <a:sym typeface="Englebert"/>
              </a:rPr>
              <a:t>Where Does it Come From? </a:t>
            </a:r>
          </a:p>
          <a:p>
            <a:pPr algn="ctr"/>
            <a:r>
              <a:rPr lang="en-US" sz="3200" b="1" dirty="0">
                <a:latin typeface="+mn-lt"/>
                <a:ea typeface="Englebert"/>
                <a:cs typeface="Englebert"/>
                <a:sym typeface="Englebert"/>
              </a:rPr>
              <a:t>Where Does it Go?</a:t>
            </a:r>
          </a:p>
          <a:p>
            <a:pPr marL="0" lvl="0" indent="0" algn="ctr">
              <a:spcBef>
                <a:spcPts val="0"/>
              </a:spcBef>
              <a:spcAft>
                <a:spcPts val="0"/>
              </a:spcAft>
              <a:buNone/>
            </a:pPr>
            <a:endParaRPr lang="en" sz="3600" b="1" cap="all" dirty="0">
              <a:latin typeface="+mn-lt"/>
              <a:ea typeface="Englebert"/>
              <a:cs typeface="Englebert"/>
              <a:sym typeface="Englebert"/>
            </a:endParaRPr>
          </a:p>
        </p:txBody>
      </p:sp>
      <p:pic>
        <p:nvPicPr>
          <p:cNvPr id="125" name="Google Shape;125;p19"/>
          <p:cNvPicPr preferRelativeResize="0"/>
          <p:nvPr/>
        </p:nvPicPr>
        <p:blipFill rotWithShape="1">
          <a:blip r:embed="rId4">
            <a:alphaModFix/>
          </a:blip>
          <a:srcRect l="-249680" t="133110" r="249680" b="-133110"/>
          <a:stretch/>
        </p:blipFill>
        <p:spPr>
          <a:xfrm>
            <a:off x="152400" y="3166975"/>
            <a:ext cx="2533650" cy="1800225"/>
          </a:xfrm>
          <a:prstGeom prst="rect">
            <a:avLst/>
          </a:prstGeom>
          <a:noFill/>
          <a:ln>
            <a:noFill/>
          </a:ln>
        </p:spPr>
      </p:pic>
      <p:sp>
        <p:nvSpPr>
          <p:cNvPr id="127" name="Google Shape;127;p19"/>
          <p:cNvSpPr txBox="1"/>
          <p:nvPr/>
        </p:nvSpPr>
        <p:spPr>
          <a:xfrm>
            <a:off x="350416" y="4263573"/>
            <a:ext cx="2643000" cy="312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https://www.shutterstock.com/image-vector/paper-art-rain-sun-mountain-cloud-655089091</a:t>
            </a:r>
            <a:endParaRPr sz="600" dirty="0"/>
          </a:p>
        </p:txBody>
      </p:sp>
      <p:sp>
        <p:nvSpPr>
          <p:cNvPr id="128" name="Google Shape;128;p19"/>
          <p:cNvSpPr txBox="1"/>
          <p:nvPr/>
        </p:nvSpPr>
        <p:spPr>
          <a:xfrm>
            <a:off x="3300782" y="4263573"/>
            <a:ext cx="2533650" cy="39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solidFill>
                  <a:schemeClr val="tx1"/>
                </a:solidFill>
              </a:rPr>
              <a:t>https://www.dreamstime.com/illustration/forest-scene-rainy-day.html</a:t>
            </a:r>
            <a:endParaRPr sz="600" dirty="0">
              <a:solidFill>
                <a:schemeClr val="tx1"/>
              </a:solidFill>
            </a:endParaRPr>
          </a:p>
        </p:txBody>
      </p:sp>
      <p:pic>
        <p:nvPicPr>
          <p:cNvPr id="130" name="Google Shape;130;p19"/>
          <p:cNvPicPr preferRelativeResize="0"/>
          <p:nvPr/>
        </p:nvPicPr>
        <p:blipFill>
          <a:blip r:embed="rId5">
            <a:alphaModFix/>
          </a:blip>
          <a:stretch>
            <a:fillRect/>
          </a:stretch>
        </p:blipFill>
        <p:spPr>
          <a:xfrm>
            <a:off x="6531444" y="1876623"/>
            <a:ext cx="2413230" cy="2328600"/>
          </a:xfrm>
          <a:prstGeom prst="rect">
            <a:avLst/>
          </a:prstGeom>
          <a:noFill/>
          <a:ln>
            <a:noFill/>
          </a:ln>
        </p:spPr>
      </p:pic>
      <p:sp>
        <p:nvSpPr>
          <p:cNvPr id="131" name="Google Shape;131;p19"/>
          <p:cNvSpPr txBox="1"/>
          <p:nvPr/>
        </p:nvSpPr>
        <p:spPr>
          <a:xfrm>
            <a:off x="6567300" y="4205223"/>
            <a:ext cx="2424300" cy="254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https://www.dreamstime.com/royalty-free-stock-photos-rain-city-image23524878#res170862</a:t>
            </a:r>
            <a:endParaRPr sz="600" dirty="0"/>
          </a:p>
        </p:txBody>
      </p:sp>
      <p:pic>
        <p:nvPicPr>
          <p:cNvPr id="5" name="Picture 4">
            <a:extLst>
              <a:ext uri="{FF2B5EF4-FFF2-40B4-BE49-F238E27FC236}">
                <a16:creationId xmlns:a16="http://schemas.microsoft.com/office/drawing/2014/main" id="{F17F0004-1ADC-4757-972B-098A936C3706}"/>
              </a:ext>
            </a:extLst>
          </p:cNvPr>
          <p:cNvPicPr>
            <a:picLocks noChangeAspect="1"/>
          </p:cNvPicPr>
          <p:nvPr/>
        </p:nvPicPr>
        <p:blipFill>
          <a:blip r:embed="rId6"/>
          <a:stretch>
            <a:fillRect/>
          </a:stretch>
        </p:blipFill>
        <p:spPr>
          <a:xfrm>
            <a:off x="3027595" y="1827783"/>
            <a:ext cx="3439334" cy="2377440"/>
          </a:xfrm>
          <a:prstGeom prst="rect">
            <a:avLst/>
          </a:prstGeom>
        </p:spPr>
      </p:pic>
      <p:sp>
        <p:nvSpPr>
          <p:cNvPr id="2" name="Slide Number Placeholder 1">
            <a:extLst>
              <a:ext uri="{FF2B5EF4-FFF2-40B4-BE49-F238E27FC236}">
                <a16:creationId xmlns:a16="http://schemas.microsoft.com/office/drawing/2014/main" id="{E7E99085-E8BB-C562-9A58-305D5BA513D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311725" y="364850"/>
            <a:ext cx="8520600" cy="759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b="1">
                <a:latin typeface="Englebert"/>
                <a:ea typeface="Englebert"/>
                <a:cs typeface="Englebert"/>
                <a:sym typeface="Englebert"/>
              </a:rPr>
              <a:t>WHAT IS A WATERSHED?</a:t>
            </a:r>
            <a:endParaRPr sz="4800" b="1">
              <a:latin typeface="Englebert"/>
              <a:ea typeface="Englebert"/>
              <a:cs typeface="Englebert"/>
              <a:sym typeface="Englebert"/>
            </a:endParaRPr>
          </a:p>
        </p:txBody>
      </p:sp>
      <p:sp>
        <p:nvSpPr>
          <p:cNvPr id="137" name="Google Shape;137;p20"/>
          <p:cNvSpPr txBox="1">
            <a:spLocks noGrp="1"/>
          </p:cNvSpPr>
          <p:nvPr>
            <p:ph type="body" idx="1"/>
          </p:nvPr>
        </p:nvSpPr>
        <p:spPr>
          <a:xfrm>
            <a:off x="491400" y="354523"/>
            <a:ext cx="8001436" cy="2298622"/>
          </a:xfrm>
          <a:prstGeom prst="rect">
            <a:avLst/>
          </a:prstGeom>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 sz="2800" b="1" dirty="0">
                <a:solidFill>
                  <a:srgbClr val="000000"/>
                </a:solidFill>
                <a:highlight>
                  <a:srgbClr val="FFFFFF"/>
                </a:highlight>
                <a:latin typeface="+mn-lt"/>
                <a:ea typeface="Englebert"/>
                <a:cs typeface="Englebert"/>
                <a:sym typeface="Englebert"/>
              </a:rPr>
              <a:t>A watershed is an area of land that contains a group of streams and rivers that all drain into a single body of water, such as a larger river, a lake, or an ocean. </a:t>
            </a:r>
            <a:endParaRPr sz="2800" b="1" dirty="0">
              <a:latin typeface="+mn-lt"/>
              <a:ea typeface="Englebert"/>
              <a:cs typeface="Englebert"/>
              <a:sym typeface="Englebert"/>
            </a:endParaRPr>
          </a:p>
        </p:txBody>
      </p:sp>
      <p:sp>
        <p:nvSpPr>
          <p:cNvPr id="138" name="Google Shape;138;p20"/>
          <p:cNvSpPr txBox="1"/>
          <p:nvPr/>
        </p:nvSpPr>
        <p:spPr>
          <a:xfrm>
            <a:off x="3390450" y="694100"/>
            <a:ext cx="3354900" cy="59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39" name="Google Shape;139;p20"/>
          <p:cNvPicPr preferRelativeResize="0"/>
          <p:nvPr/>
        </p:nvPicPr>
        <p:blipFill>
          <a:blip r:embed="rId3">
            <a:alphaModFix/>
          </a:blip>
          <a:stretch>
            <a:fillRect/>
          </a:stretch>
        </p:blipFill>
        <p:spPr>
          <a:xfrm>
            <a:off x="3988576" y="1942330"/>
            <a:ext cx="4625899" cy="2950025"/>
          </a:xfrm>
          <a:prstGeom prst="rect">
            <a:avLst/>
          </a:prstGeom>
          <a:noFill/>
          <a:ln>
            <a:noFill/>
          </a:ln>
        </p:spPr>
      </p:pic>
      <p:sp>
        <p:nvSpPr>
          <p:cNvPr id="140" name="Google Shape;140;p20"/>
          <p:cNvSpPr txBox="1"/>
          <p:nvPr/>
        </p:nvSpPr>
        <p:spPr>
          <a:xfrm>
            <a:off x="8244925" y="2705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FFFFFF"/>
                </a:solidFill>
                <a:latin typeface="Englebert"/>
                <a:ea typeface="Englebert"/>
                <a:cs typeface="Englebert"/>
                <a:sym typeface="Englebert"/>
              </a:rPr>
              <a:t>S</a:t>
            </a:r>
            <a:r>
              <a:rPr lang="en" dirty="0">
                <a:solidFill>
                  <a:srgbClr val="FFFFFF"/>
                </a:solidFill>
                <a:latin typeface="Englebert"/>
                <a:ea typeface="Englebert"/>
                <a:cs typeface="Englebert"/>
                <a:sym typeface="Englebert"/>
              </a:rPr>
              <a:t>8</a:t>
            </a:r>
            <a:endParaRPr b="0" i="0" u="none" strike="noStrike" cap="none" dirty="0">
              <a:solidFill>
                <a:srgbClr val="FFFFFF"/>
              </a:solidFill>
              <a:latin typeface="Englebert"/>
              <a:ea typeface="Englebert"/>
              <a:cs typeface="Englebert"/>
              <a:sym typeface="Englebert"/>
            </a:endParaRPr>
          </a:p>
        </p:txBody>
      </p:sp>
      <p:sp>
        <p:nvSpPr>
          <p:cNvPr id="141" name="Google Shape;141;p20"/>
          <p:cNvSpPr txBox="1"/>
          <p:nvPr/>
        </p:nvSpPr>
        <p:spPr>
          <a:xfrm>
            <a:off x="4333700" y="4591750"/>
            <a:ext cx="4387200" cy="186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http://www.lastormwater.org/about-us/about-watersheds/</a:t>
            </a:r>
            <a:endParaRPr sz="600" dirty="0"/>
          </a:p>
        </p:txBody>
      </p:sp>
      <p:sp>
        <p:nvSpPr>
          <p:cNvPr id="2" name="Slide Number Placeholder 1">
            <a:extLst>
              <a:ext uri="{FF2B5EF4-FFF2-40B4-BE49-F238E27FC236}">
                <a16:creationId xmlns:a16="http://schemas.microsoft.com/office/drawing/2014/main" id="{61ACF91E-0A84-4C59-F792-3FB00477855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
        <p:cNvGrpSpPr/>
        <p:nvPr/>
      </p:nvGrpSpPr>
      <p:grpSpPr>
        <a:xfrm>
          <a:off x="0" y="0"/>
          <a:ext cx="0" cy="0"/>
          <a:chOff x="0" y="0"/>
          <a:chExt cx="0" cy="0"/>
        </a:xfrm>
      </p:grpSpPr>
      <p:sp>
        <p:nvSpPr>
          <p:cNvPr id="146" name="Google Shape;146;p21"/>
          <p:cNvSpPr txBox="1"/>
          <p:nvPr/>
        </p:nvSpPr>
        <p:spPr>
          <a:xfrm>
            <a:off x="772200" y="582900"/>
            <a:ext cx="7599600" cy="39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ea typeface="Englebert"/>
                <a:cs typeface="Englebert"/>
                <a:sym typeface="Englebert"/>
              </a:rPr>
              <a:t>Initial Watershed Model</a:t>
            </a:r>
            <a:endParaRPr sz="3200" b="1" dirty="0">
              <a:latin typeface="+mn-lt"/>
              <a:ea typeface="Englebert"/>
              <a:cs typeface="Englebert"/>
              <a:sym typeface="Englebert"/>
            </a:endParaRPr>
          </a:p>
          <a:p>
            <a:pPr marL="0" lvl="0" indent="0" rtl="0">
              <a:spcBef>
                <a:spcPts val="0"/>
              </a:spcBef>
              <a:spcAft>
                <a:spcPts val="0"/>
              </a:spcAft>
              <a:buNone/>
            </a:pPr>
            <a:r>
              <a:rPr lang="en" sz="3000" b="1" dirty="0">
                <a:latin typeface="+mn-lt"/>
                <a:ea typeface="Englebert"/>
                <a:cs typeface="Englebert"/>
                <a:sym typeface="Englebert"/>
              </a:rPr>
              <a:t> </a:t>
            </a:r>
            <a:endParaRPr sz="3200" b="1" dirty="0">
              <a:latin typeface="+mn-lt"/>
              <a:ea typeface="Englebert"/>
              <a:cs typeface="Englebert"/>
              <a:sym typeface="Englebert"/>
            </a:endParaRPr>
          </a:p>
          <a:p>
            <a:pPr marL="495300" lvl="0" indent="-457200" rtl="0">
              <a:spcBef>
                <a:spcPts val="0"/>
              </a:spcBef>
              <a:spcAft>
                <a:spcPts val="0"/>
              </a:spcAft>
              <a:buSzPts val="3000"/>
              <a:buFont typeface="Arial" panose="020B0604020202020204" pitchFamily="34" charset="0"/>
              <a:buChar char="•"/>
            </a:pPr>
            <a:r>
              <a:rPr lang="en" sz="2800" b="1" dirty="0">
                <a:latin typeface="+mn-lt"/>
                <a:ea typeface="Englebert"/>
                <a:cs typeface="Englebert"/>
                <a:sym typeface="Englebert"/>
              </a:rPr>
              <a:t>In your Science Notebook, draw a model of the watershed we just observed. </a:t>
            </a:r>
          </a:p>
          <a:p>
            <a:pPr marL="38100" lvl="0" rtl="0">
              <a:spcBef>
                <a:spcPts val="0"/>
              </a:spcBef>
              <a:spcAft>
                <a:spcPts val="0"/>
              </a:spcAft>
              <a:buSzPts val="3000"/>
            </a:pPr>
            <a:endParaRPr lang="en" sz="2800" b="1" dirty="0">
              <a:latin typeface="+mn-lt"/>
              <a:ea typeface="Englebert"/>
              <a:cs typeface="Englebert"/>
              <a:sym typeface="Englebert"/>
            </a:endParaRPr>
          </a:p>
          <a:p>
            <a:pPr marL="495300" lvl="0" indent="-457200" rtl="0">
              <a:spcBef>
                <a:spcPts val="0"/>
              </a:spcBef>
              <a:spcAft>
                <a:spcPts val="0"/>
              </a:spcAft>
              <a:buSzPts val="3000"/>
              <a:buFont typeface="Arial" panose="020B0604020202020204" pitchFamily="34" charset="0"/>
              <a:buChar char="•"/>
            </a:pPr>
            <a:r>
              <a:rPr lang="en-US" sz="2800" b="1" dirty="0">
                <a:latin typeface="+mn-lt"/>
                <a:ea typeface="Englebert"/>
                <a:cs typeface="Englebert"/>
                <a:sym typeface="Englebert"/>
              </a:rPr>
              <a:t>Remember </a:t>
            </a:r>
            <a:r>
              <a:rPr lang="en" sz="2800" b="1" dirty="0">
                <a:latin typeface="+mn-lt"/>
                <a:ea typeface="Englebert"/>
                <a:cs typeface="Englebert"/>
                <a:sym typeface="Englebert"/>
              </a:rPr>
              <a:t>to add labels.</a:t>
            </a:r>
            <a:endParaRPr sz="2800" b="1" dirty="0">
              <a:latin typeface="+mn-lt"/>
              <a:ea typeface="Englebert"/>
              <a:cs typeface="Englebert"/>
              <a:sym typeface="Englebert"/>
            </a:endParaRPr>
          </a:p>
          <a:p>
            <a:pPr marL="2743200" lvl="0" indent="457200" rtl="0">
              <a:spcBef>
                <a:spcPts val="0"/>
              </a:spcBef>
              <a:spcAft>
                <a:spcPts val="0"/>
              </a:spcAft>
              <a:buNone/>
            </a:pPr>
            <a:endParaRPr sz="30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p:txBody>
      </p:sp>
      <p:sp>
        <p:nvSpPr>
          <p:cNvPr id="2" name="Slide Number Placeholder 1">
            <a:extLst>
              <a:ext uri="{FF2B5EF4-FFF2-40B4-BE49-F238E27FC236}">
                <a16:creationId xmlns:a16="http://schemas.microsoft.com/office/drawing/2014/main" id="{C9A6C521-A43F-BF5C-F279-E43FD130BA3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823</Words>
  <Application>Microsoft Office PowerPoint</Application>
  <PresentationFormat>On-screen Show (16:9)</PresentationFormat>
  <Paragraphs>130</Paragraphs>
  <Slides>21</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Merriweather</vt:lpstr>
      <vt:lpstr>Roboto</vt:lpstr>
      <vt:lpstr>Calibri</vt:lpstr>
      <vt:lpstr>Anton</vt:lpstr>
      <vt:lpstr>Englebert</vt:lpstr>
      <vt:lpstr>Paradigm</vt:lpstr>
      <vt:lpstr>1_Paradigm</vt:lpstr>
      <vt:lpstr>PowerPoint Presentation</vt:lpstr>
      <vt:lpstr>What is Wrong With This Picture?</vt:lpstr>
      <vt:lpstr>PowerPoint Presentation</vt:lpstr>
      <vt:lpstr>PowerPoint Presentation</vt:lpstr>
      <vt:lpstr>PowerPoint Presentation</vt:lpstr>
      <vt:lpstr>Where Does Our Water Come From?</vt:lpstr>
      <vt:lpstr>PowerPoint Presentation</vt:lpstr>
      <vt:lpstr>WHAT IS A WATERSHED?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Stormwater Pollution?  Excess water that runs down  storm drain inlets (or catch basins) carrying pollutants from the environment.  </vt:lpstr>
      <vt:lpstr>All the Way to the Ocean</vt:lpstr>
      <vt:lpstr>School Community Field Trip</vt:lpstr>
      <vt:lpstr>PowerPoint Presentation</vt:lpstr>
      <vt:lpstr>Field Trip Disscussion Questions   How many storm drain inlets/catch basins did we see? What types of waste or pollutants did you notice on our streets? What do you think will happen to all the waste we found?</vt:lpstr>
      <vt:lpstr>Public Service Announcment: “How to Prevent Stormwater Pollution”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Pollution</dc:title>
  <dc:creator>Emily Jerome</dc:creator>
  <cp:lastModifiedBy>Allison Modiest</cp:lastModifiedBy>
  <cp:revision>31</cp:revision>
  <dcterms:modified xsi:type="dcterms:W3CDTF">2024-01-26T21:07:42Z</dcterms:modified>
</cp:coreProperties>
</file>